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35.jpeg" ContentType="image/jpeg"/>
  <Override PartName="/ppt/media/image34.jpeg" ContentType="image/jpeg"/>
  <Override PartName="/ppt/media/image33.jpeg" ContentType="image/jpeg"/>
  <Override PartName="/ppt/media/image30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21.jpeg" ContentType="image/jpeg"/>
  <Override PartName="/ppt/media/image20.jpeg" ContentType="image/jpeg"/>
  <Override PartName="/ppt/media/image32.png" ContentType="image/png"/>
  <Override PartName="/ppt/media/image31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8.png" ContentType="image/png"/>
  <Override PartName="/ppt/media/image17.png" ContentType="image/pn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.jpeg" ContentType="image/jpeg"/>
  <Override PartName="/ppt/media/image2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9.jpeg" ContentType="image/jpeg"/>
  <Override PartName="/ppt/media/image15.jpeg" ContentType="image/jpeg"/>
  <Override PartName="/ppt/media/image16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AT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A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108360"/>
            <a:ext cx="12189600" cy="7071840"/>
            <a:chOff x="0" y="-108360"/>
            <a:chExt cx="12189600" cy="7071840"/>
          </a:xfrm>
        </p:grpSpPr>
        <p:grpSp>
          <p:nvGrpSpPr>
            <p:cNvPr id="1" name="Group 2"/>
            <p:cNvGrpSpPr/>
            <p:nvPr/>
          </p:nvGrpSpPr>
          <p:grpSpPr>
            <a:xfrm>
              <a:off x="0" y="-108360"/>
              <a:ext cx="12189600" cy="7071840"/>
              <a:chOff x="0" y="-108360"/>
              <a:chExt cx="12189600" cy="7071840"/>
            </a:xfrm>
          </p:grpSpPr>
          <p:pic>
            <p:nvPicPr>
              <p:cNvPr id="2" name="Grafik 13" descr=""/>
              <p:cNvPicPr/>
              <p:nvPr/>
            </p:nvPicPr>
            <p:blipFill>
              <a:blip r:embed="rId2"/>
              <a:stretch/>
            </p:blipFill>
            <p:spPr>
              <a:xfrm>
                <a:off x="0" y="-108360"/>
                <a:ext cx="12189600" cy="70718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" name="Grafik 14" descr=""/>
              <p:cNvPicPr/>
              <p:nvPr/>
            </p:nvPicPr>
            <p:blipFill>
              <a:blip r:embed="rId3"/>
              <a:srcRect l="17499" t="19483" r="1457" b="14455"/>
              <a:stretch/>
            </p:blipFill>
            <p:spPr>
              <a:xfrm>
                <a:off x="0" y="-108360"/>
                <a:ext cx="8874720" cy="4671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" name="Grafik 15" descr=""/>
            <p:cNvPicPr/>
            <p:nvPr/>
          </p:nvPicPr>
          <p:blipFill>
            <a:blip r:embed="rId4"/>
            <a:srcRect l="0" t="0" r="24819" b="22134"/>
            <a:stretch/>
          </p:blipFill>
          <p:spPr>
            <a:xfrm>
              <a:off x="254160" y="160560"/>
              <a:ext cx="6945840" cy="417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AT" sz="4400" spc="-1" strike="noStrike">
                <a:latin typeface="Arial"/>
              </a:rPr>
              <a:t>Format des Titeltextes durch Klicken </a:t>
            </a:r>
            <a:r>
              <a:rPr b="0" lang="de-AT" sz="4400" spc="-1" strike="noStrike">
                <a:latin typeface="Arial"/>
              </a:rPr>
              <a:t>bearbeiten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3200" spc="-1" strike="noStrike">
                <a:latin typeface="Arial"/>
              </a:rPr>
              <a:t>Format des Gliederungstextes durch Klicken bearbeiten</a:t>
            </a:r>
            <a:endParaRPr b="0" lang="de-A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800" spc="-1" strike="noStrike">
                <a:latin typeface="Arial"/>
              </a:rPr>
              <a:t>Zweite Gliederungsebene</a:t>
            </a:r>
            <a:endParaRPr b="0" lang="de-A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400" spc="-1" strike="noStrike">
                <a:latin typeface="Arial"/>
              </a:rPr>
              <a:t>Dritte Gliederungsebene</a:t>
            </a:r>
            <a:endParaRPr b="0" lang="de-A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000" spc="-1" strike="noStrike">
                <a:latin typeface="Arial"/>
              </a:rPr>
              <a:t>Vierte Gliederungsebene</a:t>
            </a:r>
            <a:endParaRPr b="0" lang="de-A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Fünfte Gliederungsebene</a:t>
            </a:r>
            <a:endParaRPr b="0" lang="de-A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Sechste Gliederungsebene</a:t>
            </a:r>
            <a:endParaRPr b="0" lang="de-A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Siebte Gliederungsebene</a:t>
            </a:r>
            <a:endParaRPr b="0" lang="de-A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"/>
          <p:cNvGrpSpPr/>
          <p:nvPr/>
        </p:nvGrpSpPr>
        <p:grpSpPr>
          <a:xfrm>
            <a:off x="0" y="-108360"/>
            <a:ext cx="12189600" cy="7071840"/>
            <a:chOff x="0" y="-108360"/>
            <a:chExt cx="12189600" cy="7071840"/>
          </a:xfrm>
        </p:grpSpPr>
        <p:grpSp>
          <p:nvGrpSpPr>
            <p:cNvPr id="44" name="Group 2"/>
            <p:cNvGrpSpPr/>
            <p:nvPr/>
          </p:nvGrpSpPr>
          <p:grpSpPr>
            <a:xfrm>
              <a:off x="0" y="-108360"/>
              <a:ext cx="12189600" cy="7071840"/>
              <a:chOff x="0" y="-108360"/>
              <a:chExt cx="12189600" cy="7071840"/>
            </a:xfrm>
          </p:grpSpPr>
          <p:pic>
            <p:nvPicPr>
              <p:cNvPr id="45" name="Grafik 13" descr=""/>
              <p:cNvPicPr/>
              <p:nvPr/>
            </p:nvPicPr>
            <p:blipFill>
              <a:blip r:embed="rId2"/>
              <a:stretch/>
            </p:blipFill>
            <p:spPr>
              <a:xfrm>
                <a:off x="0" y="-108360"/>
                <a:ext cx="12189600" cy="70718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Grafik 14" descr=""/>
              <p:cNvPicPr/>
              <p:nvPr/>
            </p:nvPicPr>
            <p:blipFill>
              <a:blip r:embed="rId3"/>
              <a:srcRect l="17499" t="19483" r="1457" b="14455"/>
              <a:stretch/>
            </p:blipFill>
            <p:spPr>
              <a:xfrm>
                <a:off x="0" y="-108360"/>
                <a:ext cx="8874720" cy="4671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7" name="Grafik 15" descr=""/>
            <p:cNvPicPr/>
            <p:nvPr/>
          </p:nvPicPr>
          <p:blipFill>
            <a:blip r:embed="rId4"/>
            <a:srcRect l="0" t="0" r="24819" b="22134"/>
            <a:stretch/>
          </p:blipFill>
          <p:spPr>
            <a:xfrm>
              <a:off x="254160" y="160560"/>
              <a:ext cx="6945840" cy="417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AT" sz="4400" spc="-1" strike="noStrike">
                <a:latin typeface="Arial"/>
              </a:rPr>
              <a:t>Format </a:t>
            </a:r>
            <a:r>
              <a:rPr b="0" lang="de-AT" sz="4400" spc="-1" strike="noStrike">
                <a:latin typeface="Arial"/>
              </a:rPr>
              <a:t>des </a:t>
            </a:r>
            <a:r>
              <a:rPr b="0" lang="de-AT" sz="4400" spc="-1" strike="noStrike">
                <a:latin typeface="Arial"/>
              </a:rPr>
              <a:t>Titeltex</a:t>
            </a:r>
            <a:r>
              <a:rPr b="0" lang="de-AT" sz="4400" spc="-1" strike="noStrike">
                <a:latin typeface="Arial"/>
              </a:rPr>
              <a:t>tes </a:t>
            </a:r>
            <a:r>
              <a:rPr b="0" lang="de-AT" sz="4400" spc="-1" strike="noStrike">
                <a:latin typeface="Arial"/>
              </a:rPr>
              <a:t>durch </a:t>
            </a:r>
            <a:r>
              <a:rPr b="0" lang="de-AT" sz="4400" spc="-1" strike="noStrike">
                <a:latin typeface="Arial"/>
              </a:rPr>
              <a:t>Klicken </a:t>
            </a:r>
            <a:r>
              <a:rPr b="0" lang="de-AT" sz="4400" spc="-1" strike="noStrike">
                <a:latin typeface="Arial"/>
              </a:rPr>
              <a:t>bearbe</a:t>
            </a:r>
            <a:r>
              <a:rPr b="0" lang="de-AT" sz="4400" spc="-1" strike="noStrike">
                <a:latin typeface="Arial"/>
              </a:rPr>
              <a:t>iten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3200" spc="-1" strike="noStrike">
                <a:latin typeface="Arial"/>
              </a:rPr>
              <a:t>Format des Gliederungstextes durch Klicken bearbeiten</a:t>
            </a:r>
            <a:endParaRPr b="0" lang="de-A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800" spc="-1" strike="noStrike">
                <a:latin typeface="Arial"/>
              </a:rPr>
              <a:t>Zweite Gliederungsebene</a:t>
            </a:r>
            <a:endParaRPr b="0" lang="de-A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400" spc="-1" strike="noStrike">
                <a:latin typeface="Arial"/>
              </a:rPr>
              <a:t>Dritte Gliederungsebene</a:t>
            </a:r>
            <a:endParaRPr b="0" lang="de-A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000" spc="-1" strike="noStrike">
                <a:latin typeface="Arial"/>
              </a:rPr>
              <a:t>Vierte Gliederungsebene</a:t>
            </a:r>
            <a:endParaRPr b="0" lang="de-A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Fünfte Gliederungsebene</a:t>
            </a:r>
            <a:endParaRPr b="0" lang="de-A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Sechste Gliederungsebene</a:t>
            </a:r>
            <a:endParaRPr b="0" lang="de-A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Siebte Gliederungsebene</a:t>
            </a:r>
            <a:endParaRPr b="0" lang="de-A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1"/>
          <p:cNvGrpSpPr/>
          <p:nvPr/>
        </p:nvGrpSpPr>
        <p:grpSpPr>
          <a:xfrm>
            <a:off x="0" y="-108360"/>
            <a:ext cx="12189600" cy="7071840"/>
            <a:chOff x="0" y="-108360"/>
            <a:chExt cx="12189600" cy="7071840"/>
          </a:xfrm>
        </p:grpSpPr>
        <p:grpSp>
          <p:nvGrpSpPr>
            <p:cNvPr id="87" name="Group 2"/>
            <p:cNvGrpSpPr/>
            <p:nvPr/>
          </p:nvGrpSpPr>
          <p:grpSpPr>
            <a:xfrm>
              <a:off x="0" y="-108360"/>
              <a:ext cx="12189600" cy="7071840"/>
              <a:chOff x="0" y="-108360"/>
              <a:chExt cx="12189600" cy="7071840"/>
            </a:xfrm>
          </p:grpSpPr>
          <p:pic>
            <p:nvPicPr>
              <p:cNvPr id="88" name="Grafik 13" descr=""/>
              <p:cNvPicPr/>
              <p:nvPr/>
            </p:nvPicPr>
            <p:blipFill>
              <a:blip r:embed="rId2"/>
              <a:stretch/>
            </p:blipFill>
            <p:spPr>
              <a:xfrm>
                <a:off x="0" y="-108360"/>
                <a:ext cx="12189600" cy="70718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9" name="Grafik 14" descr=""/>
              <p:cNvPicPr/>
              <p:nvPr/>
            </p:nvPicPr>
            <p:blipFill>
              <a:blip r:embed="rId3"/>
              <a:srcRect l="17499" t="19483" r="1457" b="14455"/>
              <a:stretch/>
            </p:blipFill>
            <p:spPr>
              <a:xfrm>
                <a:off x="0" y="-108360"/>
                <a:ext cx="8874720" cy="4671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90" name="Grafik 15" descr=""/>
            <p:cNvPicPr/>
            <p:nvPr/>
          </p:nvPicPr>
          <p:blipFill>
            <a:blip r:embed="rId4"/>
            <a:srcRect l="0" t="0" r="24819" b="22134"/>
            <a:stretch/>
          </p:blipFill>
          <p:spPr>
            <a:xfrm>
              <a:off x="254160" y="160560"/>
              <a:ext cx="6945840" cy="417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AT" sz="4400" spc="-1" strike="noStrike">
                <a:latin typeface="Arial"/>
              </a:rPr>
              <a:t>Format des Titeltextes durch Klicken bearbeiten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3200" spc="-1" strike="noStrike">
                <a:latin typeface="Arial"/>
              </a:rPr>
              <a:t>Format des Gliederungstextes durch Klicken bearbeiten</a:t>
            </a:r>
            <a:endParaRPr b="0" lang="de-A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800" spc="-1" strike="noStrike">
                <a:latin typeface="Arial"/>
              </a:rPr>
              <a:t>Zweite Gliederungsebene</a:t>
            </a:r>
            <a:endParaRPr b="0" lang="de-A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400" spc="-1" strike="noStrike">
                <a:latin typeface="Arial"/>
              </a:rPr>
              <a:t>Dritte Gliederungsebene</a:t>
            </a:r>
            <a:endParaRPr b="0" lang="de-A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000" spc="-1" strike="noStrike">
                <a:latin typeface="Arial"/>
              </a:rPr>
              <a:t>Vierte Gliederungsebene</a:t>
            </a:r>
            <a:endParaRPr b="0" lang="de-A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Fünfte Gliederungsebene</a:t>
            </a:r>
            <a:endParaRPr b="0" lang="de-A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Sechste Gliederungsebene</a:t>
            </a:r>
            <a:endParaRPr b="0" lang="de-A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Siebte Gliederungsebene</a:t>
            </a:r>
            <a:endParaRPr b="0" lang="de-A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"/>
          <p:cNvGrpSpPr/>
          <p:nvPr/>
        </p:nvGrpSpPr>
        <p:grpSpPr>
          <a:xfrm>
            <a:off x="0" y="-108360"/>
            <a:ext cx="12189600" cy="7071840"/>
            <a:chOff x="0" y="-108360"/>
            <a:chExt cx="12189600" cy="7071840"/>
          </a:xfrm>
        </p:grpSpPr>
        <p:grpSp>
          <p:nvGrpSpPr>
            <p:cNvPr id="130" name="Group 2"/>
            <p:cNvGrpSpPr/>
            <p:nvPr/>
          </p:nvGrpSpPr>
          <p:grpSpPr>
            <a:xfrm>
              <a:off x="0" y="-108360"/>
              <a:ext cx="12189600" cy="7071840"/>
              <a:chOff x="0" y="-108360"/>
              <a:chExt cx="12189600" cy="7071840"/>
            </a:xfrm>
          </p:grpSpPr>
          <p:pic>
            <p:nvPicPr>
              <p:cNvPr id="131" name="Grafik 13" descr=""/>
              <p:cNvPicPr/>
              <p:nvPr/>
            </p:nvPicPr>
            <p:blipFill>
              <a:blip r:embed="rId2"/>
              <a:stretch/>
            </p:blipFill>
            <p:spPr>
              <a:xfrm>
                <a:off x="0" y="-108360"/>
                <a:ext cx="12189600" cy="70718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2" name="Grafik 14" descr=""/>
              <p:cNvPicPr/>
              <p:nvPr/>
            </p:nvPicPr>
            <p:blipFill>
              <a:blip r:embed="rId3"/>
              <a:srcRect l="17499" t="19483" r="1457" b="14455"/>
              <a:stretch/>
            </p:blipFill>
            <p:spPr>
              <a:xfrm>
                <a:off x="0" y="-108360"/>
                <a:ext cx="8874720" cy="4671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33" name="Grafik 15" descr=""/>
            <p:cNvPicPr/>
            <p:nvPr/>
          </p:nvPicPr>
          <p:blipFill>
            <a:blip r:embed="rId4"/>
            <a:srcRect l="0" t="0" r="24819" b="22134"/>
            <a:stretch/>
          </p:blipFill>
          <p:spPr>
            <a:xfrm>
              <a:off x="254160" y="160560"/>
              <a:ext cx="6945840" cy="417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AT" sz="4400" spc="-1" strike="noStrike">
                <a:latin typeface="Arial"/>
              </a:rPr>
              <a:t>Format des Titeltextes durch Klicken bearbeiten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3200" spc="-1" strike="noStrike">
                <a:latin typeface="Arial"/>
              </a:rPr>
              <a:t>Format des Gliederungstextes durch Klicken bearbeiten</a:t>
            </a:r>
            <a:endParaRPr b="0" lang="de-A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800" spc="-1" strike="noStrike">
                <a:latin typeface="Arial"/>
              </a:rPr>
              <a:t>Zweite Gliederungsebene</a:t>
            </a:r>
            <a:endParaRPr b="0" lang="de-A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400" spc="-1" strike="noStrike">
                <a:latin typeface="Arial"/>
              </a:rPr>
              <a:t>Dritte Gliederungsebene</a:t>
            </a:r>
            <a:endParaRPr b="0" lang="de-A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000" spc="-1" strike="noStrike">
                <a:latin typeface="Arial"/>
              </a:rPr>
              <a:t>Vierte Gliederungsebene</a:t>
            </a:r>
            <a:endParaRPr b="0" lang="de-A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Fünfte Gliederungsebene</a:t>
            </a:r>
            <a:endParaRPr b="0" lang="de-A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Sechste Gliederungsebene</a:t>
            </a:r>
            <a:endParaRPr b="0" lang="de-A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Siebte Gliederungsebene</a:t>
            </a:r>
            <a:endParaRPr b="0" lang="de-A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"/>
          <p:cNvGrpSpPr/>
          <p:nvPr/>
        </p:nvGrpSpPr>
        <p:grpSpPr>
          <a:xfrm>
            <a:off x="0" y="-108360"/>
            <a:ext cx="12189600" cy="7071840"/>
            <a:chOff x="0" y="-108360"/>
            <a:chExt cx="12189600" cy="7071840"/>
          </a:xfrm>
        </p:grpSpPr>
        <p:grpSp>
          <p:nvGrpSpPr>
            <p:cNvPr id="173" name="Group 2"/>
            <p:cNvGrpSpPr/>
            <p:nvPr/>
          </p:nvGrpSpPr>
          <p:grpSpPr>
            <a:xfrm>
              <a:off x="0" y="-108360"/>
              <a:ext cx="12189600" cy="7071840"/>
              <a:chOff x="0" y="-108360"/>
              <a:chExt cx="12189600" cy="7071840"/>
            </a:xfrm>
          </p:grpSpPr>
          <p:pic>
            <p:nvPicPr>
              <p:cNvPr id="174" name="Grafik 13" descr=""/>
              <p:cNvPicPr/>
              <p:nvPr/>
            </p:nvPicPr>
            <p:blipFill>
              <a:blip r:embed="rId2"/>
              <a:stretch/>
            </p:blipFill>
            <p:spPr>
              <a:xfrm>
                <a:off x="0" y="-108360"/>
                <a:ext cx="12189600" cy="70718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5" name="Grafik 14" descr=""/>
              <p:cNvPicPr/>
              <p:nvPr/>
            </p:nvPicPr>
            <p:blipFill>
              <a:blip r:embed="rId3"/>
              <a:srcRect l="17499" t="19483" r="1457" b="14455"/>
              <a:stretch/>
            </p:blipFill>
            <p:spPr>
              <a:xfrm>
                <a:off x="0" y="-108360"/>
                <a:ext cx="8874720" cy="4671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76" name="Grafik 15" descr=""/>
            <p:cNvPicPr/>
            <p:nvPr/>
          </p:nvPicPr>
          <p:blipFill>
            <a:blip r:embed="rId4"/>
            <a:srcRect l="0" t="0" r="24819" b="22134"/>
            <a:stretch/>
          </p:blipFill>
          <p:spPr>
            <a:xfrm>
              <a:off x="254160" y="160560"/>
              <a:ext cx="6945840" cy="417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7" name="CustomShape 3"/>
          <p:cNvSpPr/>
          <p:nvPr/>
        </p:nvSpPr>
        <p:spPr>
          <a:xfrm>
            <a:off x="9495000" y="6041520"/>
            <a:ext cx="2694240" cy="730440"/>
          </a:xfrm>
          <a:prstGeom prst="rect">
            <a:avLst/>
          </a:prstGeom>
          <a:solidFill>
            <a:srgbClr val="2c4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AT" sz="4400" spc="-1" strike="noStrike">
                <a:latin typeface="Arial"/>
              </a:rPr>
              <a:t>F</a:t>
            </a:r>
            <a:r>
              <a:rPr b="0" lang="de-AT" sz="4400" spc="-1" strike="noStrike">
                <a:latin typeface="Arial"/>
              </a:rPr>
              <a:t>o</a:t>
            </a:r>
            <a:r>
              <a:rPr b="0" lang="de-AT" sz="4400" spc="-1" strike="noStrike">
                <a:latin typeface="Arial"/>
              </a:rPr>
              <a:t>r</a:t>
            </a:r>
            <a:r>
              <a:rPr b="0" lang="de-AT" sz="4400" spc="-1" strike="noStrike">
                <a:latin typeface="Arial"/>
              </a:rPr>
              <a:t>m</a:t>
            </a:r>
            <a:r>
              <a:rPr b="0" lang="de-AT" sz="4400" spc="-1" strike="noStrike">
                <a:latin typeface="Arial"/>
              </a:rPr>
              <a:t>a</a:t>
            </a:r>
            <a:r>
              <a:rPr b="0" lang="de-AT" sz="4400" spc="-1" strike="noStrike">
                <a:latin typeface="Arial"/>
              </a:rPr>
              <a:t>t </a:t>
            </a:r>
            <a:r>
              <a:rPr b="0" lang="de-AT" sz="4400" spc="-1" strike="noStrike">
                <a:latin typeface="Arial"/>
              </a:rPr>
              <a:t>d</a:t>
            </a:r>
            <a:r>
              <a:rPr b="0" lang="de-AT" sz="4400" spc="-1" strike="noStrike">
                <a:latin typeface="Arial"/>
              </a:rPr>
              <a:t>e</a:t>
            </a:r>
            <a:r>
              <a:rPr b="0" lang="de-AT" sz="4400" spc="-1" strike="noStrike">
                <a:latin typeface="Arial"/>
              </a:rPr>
              <a:t>s </a:t>
            </a:r>
            <a:r>
              <a:rPr b="0" lang="de-AT" sz="4400" spc="-1" strike="noStrike">
                <a:latin typeface="Arial"/>
              </a:rPr>
              <a:t>T</a:t>
            </a:r>
            <a:r>
              <a:rPr b="0" lang="de-AT" sz="4400" spc="-1" strike="noStrike">
                <a:latin typeface="Arial"/>
              </a:rPr>
              <a:t>it</a:t>
            </a:r>
            <a:r>
              <a:rPr b="0" lang="de-AT" sz="4400" spc="-1" strike="noStrike">
                <a:latin typeface="Arial"/>
              </a:rPr>
              <a:t>e</a:t>
            </a:r>
            <a:r>
              <a:rPr b="0" lang="de-AT" sz="4400" spc="-1" strike="noStrike">
                <a:latin typeface="Arial"/>
              </a:rPr>
              <a:t>lt</a:t>
            </a:r>
            <a:r>
              <a:rPr b="0" lang="de-AT" sz="4400" spc="-1" strike="noStrike">
                <a:latin typeface="Arial"/>
              </a:rPr>
              <a:t>e</a:t>
            </a:r>
            <a:r>
              <a:rPr b="0" lang="de-AT" sz="4400" spc="-1" strike="noStrike">
                <a:latin typeface="Arial"/>
              </a:rPr>
              <a:t>x</a:t>
            </a:r>
            <a:r>
              <a:rPr b="0" lang="de-AT" sz="4400" spc="-1" strike="noStrike">
                <a:latin typeface="Arial"/>
              </a:rPr>
              <a:t>t</a:t>
            </a:r>
            <a:r>
              <a:rPr b="0" lang="de-AT" sz="4400" spc="-1" strike="noStrike">
                <a:latin typeface="Arial"/>
              </a:rPr>
              <a:t>e</a:t>
            </a:r>
            <a:r>
              <a:rPr b="0" lang="de-AT" sz="4400" spc="-1" strike="noStrike">
                <a:latin typeface="Arial"/>
              </a:rPr>
              <a:t>s </a:t>
            </a:r>
            <a:r>
              <a:rPr b="0" lang="de-AT" sz="4400" spc="-1" strike="noStrike">
                <a:latin typeface="Arial"/>
              </a:rPr>
              <a:t>d</a:t>
            </a:r>
            <a:r>
              <a:rPr b="0" lang="de-AT" sz="4400" spc="-1" strike="noStrike">
                <a:latin typeface="Arial"/>
              </a:rPr>
              <a:t>u</a:t>
            </a:r>
            <a:r>
              <a:rPr b="0" lang="de-AT" sz="4400" spc="-1" strike="noStrike">
                <a:latin typeface="Arial"/>
              </a:rPr>
              <a:t>r</a:t>
            </a:r>
            <a:r>
              <a:rPr b="0" lang="de-AT" sz="4400" spc="-1" strike="noStrike">
                <a:latin typeface="Arial"/>
              </a:rPr>
              <a:t>c</a:t>
            </a:r>
            <a:r>
              <a:rPr b="0" lang="de-AT" sz="4400" spc="-1" strike="noStrike">
                <a:latin typeface="Arial"/>
              </a:rPr>
              <a:t>h</a:t>
            </a:r>
            <a:r>
              <a:rPr b="0" lang="de-AT" sz="4400" spc="-1" strike="noStrike">
                <a:latin typeface="Arial"/>
              </a:rPr>
              <a:t> </a:t>
            </a:r>
            <a:r>
              <a:rPr b="0" lang="de-AT" sz="4400" spc="-1" strike="noStrike">
                <a:latin typeface="Arial"/>
              </a:rPr>
              <a:t>K</a:t>
            </a:r>
            <a:r>
              <a:rPr b="0" lang="de-AT" sz="4400" spc="-1" strike="noStrike">
                <a:latin typeface="Arial"/>
              </a:rPr>
              <a:t>li</a:t>
            </a:r>
            <a:r>
              <a:rPr b="0" lang="de-AT" sz="4400" spc="-1" strike="noStrike">
                <a:latin typeface="Arial"/>
              </a:rPr>
              <a:t>c</a:t>
            </a:r>
            <a:r>
              <a:rPr b="0" lang="de-AT" sz="4400" spc="-1" strike="noStrike">
                <a:latin typeface="Arial"/>
              </a:rPr>
              <a:t>k</a:t>
            </a:r>
            <a:r>
              <a:rPr b="0" lang="de-AT" sz="4400" spc="-1" strike="noStrike">
                <a:latin typeface="Arial"/>
              </a:rPr>
              <a:t>e</a:t>
            </a:r>
            <a:r>
              <a:rPr b="0" lang="de-AT" sz="4400" spc="-1" strike="noStrike">
                <a:latin typeface="Arial"/>
              </a:rPr>
              <a:t>n</a:t>
            </a:r>
            <a:r>
              <a:rPr b="0" lang="de-AT" sz="4400" spc="-1" strike="noStrike">
                <a:latin typeface="Arial"/>
              </a:rPr>
              <a:t> </a:t>
            </a:r>
            <a:r>
              <a:rPr b="0" lang="de-AT" sz="4400" spc="-1" strike="noStrike">
                <a:latin typeface="Arial"/>
              </a:rPr>
              <a:t>b</a:t>
            </a:r>
            <a:r>
              <a:rPr b="0" lang="de-AT" sz="4400" spc="-1" strike="noStrike">
                <a:latin typeface="Arial"/>
              </a:rPr>
              <a:t>e</a:t>
            </a:r>
            <a:r>
              <a:rPr b="0" lang="de-AT" sz="4400" spc="-1" strike="noStrike">
                <a:latin typeface="Arial"/>
              </a:rPr>
              <a:t>a</a:t>
            </a:r>
            <a:r>
              <a:rPr b="0" lang="de-AT" sz="4400" spc="-1" strike="noStrike">
                <a:latin typeface="Arial"/>
              </a:rPr>
              <a:t>r</a:t>
            </a:r>
            <a:r>
              <a:rPr b="0" lang="de-AT" sz="4400" spc="-1" strike="noStrike">
                <a:latin typeface="Arial"/>
              </a:rPr>
              <a:t>b</a:t>
            </a:r>
            <a:r>
              <a:rPr b="0" lang="de-AT" sz="4400" spc="-1" strike="noStrike">
                <a:latin typeface="Arial"/>
              </a:rPr>
              <a:t>e</a:t>
            </a:r>
            <a:r>
              <a:rPr b="0" lang="de-AT" sz="4400" spc="-1" strike="noStrike">
                <a:latin typeface="Arial"/>
              </a:rPr>
              <a:t>it</a:t>
            </a:r>
            <a:r>
              <a:rPr b="0" lang="de-AT" sz="4400" spc="-1" strike="noStrike">
                <a:latin typeface="Arial"/>
              </a:rPr>
              <a:t>e</a:t>
            </a:r>
            <a:r>
              <a:rPr b="0" lang="de-AT" sz="4400" spc="-1" strike="noStrike">
                <a:latin typeface="Arial"/>
              </a:rPr>
              <a:t>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3200" spc="-1" strike="noStrike">
                <a:latin typeface="Arial"/>
              </a:rPr>
              <a:t>Format des Gliederungstextes durch Klicken bearbeiten</a:t>
            </a:r>
            <a:endParaRPr b="0" lang="de-A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800" spc="-1" strike="noStrike">
                <a:latin typeface="Arial"/>
              </a:rPr>
              <a:t>Zweite Gliederungsebene</a:t>
            </a:r>
            <a:endParaRPr b="0" lang="de-A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400" spc="-1" strike="noStrike">
                <a:latin typeface="Arial"/>
              </a:rPr>
              <a:t>Dritte Gliederungsebene</a:t>
            </a:r>
            <a:endParaRPr b="0" lang="de-A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AT" sz="2000" spc="-1" strike="noStrike">
                <a:latin typeface="Arial"/>
              </a:rPr>
              <a:t>Vierte Gliederungsebene</a:t>
            </a:r>
            <a:endParaRPr b="0" lang="de-A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Fünfte Gliederungsebene</a:t>
            </a:r>
            <a:endParaRPr b="0" lang="de-A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Sechste Gliederungsebene</a:t>
            </a:r>
            <a:endParaRPr b="0" lang="de-A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2000" spc="-1" strike="noStrike">
                <a:latin typeface="Arial"/>
              </a:rPr>
              <a:t>Siebte Gliederungsebene</a:t>
            </a:r>
            <a:endParaRPr b="0" lang="de-A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"/>
          <p:cNvSpPr/>
          <p:nvPr/>
        </p:nvSpPr>
        <p:spPr>
          <a:xfrm>
            <a:off x="1523880" y="3602160"/>
            <a:ext cx="9141480" cy="16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8" name="Grafik 5" descr=""/>
          <p:cNvPicPr/>
          <p:nvPr/>
        </p:nvPicPr>
        <p:blipFill>
          <a:blip r:embed="rId1"/>
          <a:stretch/>
        </p:blipFill>
        <p:spPr>
          <a:xfrm>
            <a:off x="360" y="-108360"/>
            <a:ext cx="12189600" cy="7071840"/>
          </a:xfrm>
          <a:prstGeom prst="rect">
            <a:avLst/>
          </a:prstGeom>
          <a:ln>
            <a:noFill/>
          </a:ln>
        </p:spPr>
      </p:pic>
      <p:sp>
        <p:nvSpPr>
          <p:cNvPr id="219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3935880" y="2921040"/>
            <a:ext cx="4486680" cy="191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de-AT" sz="6000" spc="-1" strike="noStrike">
                <a:solidFill>
                  <a:srgbClr val="f3eac9"/>
                </a:solidFill>
                <a:latin typeface="Montserrat"/>
                <a:ea typeface="DejaVu Sans"/>
              </a:rPr>
              <a:t>Schaffbar.</a:t>
            </a:r>
            <a:endParaRPr b="0" lang="de-AT" sz="6000" spc="-1" strike="noStrike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536840" y="86688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Beurteilung</a:t>
            </a:r>
            <a:endParaRPr b="0" lang="de-AT" sz="4400" spc="-1" strike="noStrike">
              <a:latin typeface="Arial"/>
            </a:endParaRPr>
          </a:p>
        </p:txBody>
      </p:sp>
      <p:grpSp>
        <p:nvGrpSpPr>
          <p:cNvPr id="267" name="Group 2"/>
          <p:cNvGrpSpPr/>
          <p:nvPr/>
        </p:nvGrpSpPr>
        <p:grpSpPr>
          <a:xfrm>
            <a:off x="1536840" y="3617280"/>
            <a:ext cx="9878040" cy="1390680"/>
            <a:chOff x="1536840" y="3617280"/>
            <a:chExt cx="9878040" cy="1390680"/>
          </a:xfrm>
        </p:grpSpPr>
        <p:sp>
          <p:nvSpPr>
            <p:cNvPr id="268" name="CustomShape 3"/>
            <p:cNvSpPr/>
            <p:nvPr/>
          </p:nvSpPr>
          <p:spPr>
            <a:xfrm>
              <a:off x="6477120" y="4157280"/>
              <a:ext cx="360" cy="310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7240">
              <a:solidFill>
                <a:srgbClr val="ea5138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4"/>
            <p:cNvSpPr/>
            <p:nvPr/>
          </p:nvSpPr>
          <p:spPr>
            <a:xfrm>
              <a:off x="1536840" y="3617280"/>
              <a:ext cx="9878040" cy="537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rmAutofit/>
            </a:bodyPr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0" lang="de-AT" sz="2800" spc="-1" strike="noStrike">
                  <a:solidFill>
                    <a:srgbClr val="f3eac9"/>
                  </a:solidFill>
                  <a:latin typeface="Montserrat"/>
                  <a:ea typeface="DejaVu Sans"/>
                </a:rPr>
                <a:t>Gewichtung der Testteile unterschiedlich</a:t>
              </a:r>
              <a:endParaRPr b="0" lang="de-AT" sz="2800" spc="-1" strike="noStrike">
                <a:latin typeface="Arial"/>
              </a:endParaRPr>
            </a:p>
          </p:txBody>
        </p:sp>
        <p:sp>
          <p:nvSpPr>
            <p:cNvPr id="270" name="CustomShape 5"/>
            <p:cNvSpPr/>
            <p:nvPr/>
          </p:nvSpPr>
          <p:spPr>
            <a:xfrm>
              <a:off x="1536840" y="4470480"/>
              <a:ext cx="9878040" cy="537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rmAutofit/>
            </a:bodyPr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1" i="1" lang="de-AT" sz="2800" spc="-1" strike="noStrike">
                  <a:solidFill>
                    <a:srgbClr val="0b8286"/>
                  </a:solidFill>
                  <a:latin typeface="Montserrat"/>
                  <a:ea typeface="DejaVu Sans"/>
                </a:rPr>
                <a:t>Jeder</a:t>
              </a:r>
              <a:r>
                <a:rPr b="0" i="1" lang="de-AT" sz="2800" spc="-1" strike="noStrike">
                  <a:solidFill>
                    <a:srgbClr val="0b8286"/>
                  </a:solidFill>
                  <a:latin typeface="Montserrat"/>
                  <a:ea typeface="DejaVu Sans"/>
                </a:rPr>
                <a:t> Testteil zählt!</a:t>
              </a:r>
              <a:endParaRPr b="0" lang="de-AT" sz="2800" spc="-1" strike="noStrike">
                <a:latin typeface="Arial"/>
              </a:endParaRPr>
            </a:p>
          </p:txBody>
        </p:sp>
      </p:grpSp>
      <p:sp>
        <p:nvSpPr>
          <p:cNvPr id="271" name="CustomShape 6"/>
          <p:cNvSpPr/>
          <p:nvPr/>
        </p:nvSpPr>
        <p:spPr>
          <a:xfrm>
            <a:off x="1536840" y="1911240"/>
            <a:ext cx="9878040" cy="53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KEINE Minuspunkte für falsche Antworten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272" name="CustomShape 7"/>
          <p:cNvSpPr/>
          <p:nvPr/>
        </p:nvSpPr>
        <p:spPr>
          <a:xfrm>
            <a:off x="6477120" y="2451240"/>
            <a:ext cx="360" cy="31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a5138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8"/>
          <p:cNvSpPr/>
          <p:nvPr/>
        </p:nvSpPr>
        <p:spPr>
          <a:xfrm>
            <a:off x="1536840" y="2764440"/>
            <a:ext cx="9878040" cy="53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i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Jede</a:t>
            </a:r>
            <a:r>
              <a:rPr b="0" i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 Aufgabe beantworten!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274" name="CustomShape 9"/>
          <p:cNvSpPr/>
          <p:nvPr/>
        </p:nvSpPr>
        <p:spPr>
          <a:xfrm>
            <a:off x="1536840" y="5401080"/>
            <a:ext cx="9878040" cy="53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de-AT" sz="3200" spc="-1" strike="noStrike">
                <a:solidFill>
                  <a:srgbClr val="f3eac9"/>
                </a:solidFill>
                <a:latin typeface="Montserrat"/>
                <a:ea typeface="DejaVu Sans"/>
              </a:rPr>
              <a:t>Die </a:t>
            </a:r>
            <a:r>
              <a:rPr b="1" i="1" lang="de-AT" sz="3200" spc="-1" strike="noStrike" u="sng">
                <a:solidFill>
                  <a:srgbClr val="f3eac9"/>
                </a:solidFill>
                <a:uFillTx/>
                <a:latin typeface="Montserrat"/>
                <a:ea typeface="DejaVu Sans"/>
              </a:rPr>
              <a:t>Besten</a:t>
            </a:r>
            <a:r>
              <a:rPr b="1" lang="de-AT" sz="3200" spc="-1" strike="noStrike">
                <a:solidFill>
                  <a:srgbClr val="f3eac9"/>
                </a:solidFill>
                <a:latin typeface="Montserrat"/>
                <a:ea typeface="DejaVu Sans"/>
              </a:rPr>
              <a:t> erhalten einen Studienplatz!</a:t>
            </a:r>
            <a:endParaRPr b="0" lang="de-AT" sz="3200" spc="-1" strike="noStrike">
              <a:latin typeface="Arial"/>
            </a:endParaRPr>
          </a:p>
        </p:txBody>
      </p:sp>
      <p:sp>
        <p:nvSpPr>
          <p:cNvPr id="275" name="CustomShape 10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276" name="CustomShape 11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0" y="0"/>
            <a:ext cx="3786840" cy="2877480"/>
          </a:xfrm>
          <a:prstGeom prst="rect">
            <a:avLst/>
          </a:prstGeom>
          <a:solidFill>
            <a:srgbClr val="2c475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"/>
          <p:cNvSpPr/>
          <p:nvPr/>
        </p:nvSpPr>
        <p:spPr>
          <a:xfrm>
            <a:off x="1139400" y="110340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KLAUSEL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2088720" y="2592360"/>
            <a:ext cx="9878040" cy="20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Große Sorgfalt bei Vorbereitung und Beratung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1713960" y="4018320"/>
            <a:ext cx="9878040" cy="20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5"/>
          <p:cNvSpPr/>
          <p:nvPr/>
        </p:nvSpPr>
        <p:spPr>
          <a:xfrm>
            <a:off x="1152000" y="3618000"/>
            <a:ext cx="9878040" cy="66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de-AT" sz="3600" spc="-1" strike="noStrike">
                <a:solidFill>
                  <a:srgbClr val="0b8286"/>
                </a:solidFill>
                <a:latin typeface="Montserrat"/>
                <a:ea typeface="DejaVu Sans"/>
              </a:rPr>
              <a:t>Aber</a:t>
            </a:r>
            <a:endParaRPr b="0" lang="de-AT" sz="3600" spc="-1" strike="noStrike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1139400" y="4881600"/>
            <a:ext cx="9878040" cy="20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keine Garantie auf Inhalte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284" name="CustomShape 8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1"/>
          <p:cNvGrpSpPr/>
          <p:nvPr/>
        </p:nvGrpSpPr>
        <p:grpSpPr>
          <a:xfrm>
            <a:off x="1155600" y="2034000"/>
            <a:ext cx="9878040" cy="3115800"/>
            <a:chOff x="1155600" y="2034000"/>
            <a:chExt cx="9878040" cy="3115800"/>
          </a:xfrm>
        </p:grpSpPr>
        <p:sp>
          <p:nvSpPr>
            <p:cNvPr id="286" name="CustomShape 2"/>
            <p:cNvSpPr/>
            <p:nvPr/>
          </p:nvSpPr>
          <p:spPr>
            <a:xfrm>
              <a:off x="1155600" y="2034000"/>
              <a:ext cx="9878040" cy="621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rmAutofit/>
            </a:bodyPr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1" lang="de-AT" sz="3200" spc="-1" strike="noStrike">
                  <a:solidFill>
                    <a:srgbClr val="0b8286"/>
                  </a:solidFill>
                  <a:latin typeface="Montserrat"/>
                  <a:ea typeface="DejaVu Sans"/>
                </a:rPr>
                <a:t>Bei Fragen zu Zulassung &amp; Studium:</a:t>
              </a:r>
              <a:endParaRPr b="0" lang="de-AT" sz="32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Bef>
                  <a:spcPts val="1001"/>
                </a:spcBef>
              </a:pPr>
              <a:endParaRPr b="0" lang="de-AT" sz="32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Bef>
                  <a:spcPts val="1001"/>
                </a:spcBef>
              </a:pPr>
              <a:endParaRPr b="0" lang="de-AT" sz="3200" spc="-1" strike="noStrike">
                <a:latin typeface="Arial"/>
              </a:endParaRPr>
            </a:p>
          </p:txBody>
        </p:sp>
        <p:sp>
          <p:nvSpPr>
            <p:cNvPr id="287" name="CustomShape 3"/>
            <p:cNvSpPr/>
            <p:nvPr/>
          </p:nvSpPr>
          <p:spPr>
            <a:xfrm>
              <a:off x="1155600" y="2730240"/>
              <a:ext cx="9878040" cy="2419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rmAutofit/>
            </a:bodyPr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0" lang="de-AT" sz="2800" spc="-1" strike="noStrike">
                  <a:solidFill>
                    <a:srgbClr val="f3eac9"/>
                  </a:solidFill>
                  <a:latin typeface="Montserrat"/>
                  <a:ea typeface="DejaVu Sans"/>
                </a:rPr>
                <a:t>Website der MedUni Graz</a:t>
              </a:r>
              <a:endParaRPr b="0" lang="de-AT" sz="2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0" i="1" lang="de-AT" sz="2800" spc="-1" strike="noStrike">
                  <a:solidFill>
                    <a:srgbClr val="f3eac9"/>
                  </a:solidFill>
                  <a:latin typeface="Montserrat"/>
                  <a:ea typeface="DejaVu Sans"/>
                </a:rPr>
                <a:t>Www.oehmedgraz.at/beratung/aufnahmeverfahren</a:t>
              </a:r>
              <a:endParaRPr b="0" lang="de-AT" sz="2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endParaRPr b="0" lang="de-AT" sz="2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endParaRPr b="0" lang="de-AT" sz="2800" spc="-1" strike="noStrike">
                <a:latin typeface="Arial"/>
              </a:endParaRPr>
            </a:p>
          </p:txBody>
        </p:sp>
      </p:grpSp>
      <p:sp>
        <p:nvSpPr>
          <p:cNvPr id="288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Viel Spaß beim Infoday!</a:t>
            </a:r>
            <a:endParaRPr b="0" lang="de-AT" sz="4400" spc="-1" strike="noStrike">
              <a:latin typeface="Arial"/>
            </a:endParaRPr>
          </a:p>
        </p:txBody>
      </p:sp>
      <p:pic>
        <p:nvPicPr>
          <p:cNvPr id="291" name="Inhaltsplatzhalter 3" descr=""/>
          <p:cNvPicPr/>
          <p:nvPr/>
        </p:nvPicPr>
        <p:blipFill>
          <a:blip r:embed="rId1"/>
          <a:stretch/>
        </p:blipFill>
        <p:spPr>
          <a:xfrm>
            <a:off x="3390480" y="2315520"/>
            <a:ext cx="6170760" cy="3466800"/>
          </a:xfrm>
          <a:prstGeom prst="rect">
            <a:avLst/>
          </a:prstGeom>
          <a:ln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2"/>
          <p:cNvSpPr/>
          <p:nvPr/>
        </p:nvSpPr>
        <p:spPr>
          <a:xfrm>
            <a:off x="1523880" y="3602160"/>
            <a:ext cx="9141480" cy="16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6" name="Grafik 5" descr=""/>
          <p:cNvPicPr/>
          <p:nvPr/>
        </p:nvPicPr>
        <p:blipFill>
          <a:blip r:embed="rId1"/>
          <a:stretch/>
        </p:blipFill>
        <p:spPr>
          <a:xfrm>
            <a:off x="0" y="-108360"/>
            <a:ext cx="12189600" cy="7071840"/>
          </a:xfrm>
          <a:prstGeom prst="rect">
            <a:avLst/>
          </a:prstGeom>
          <a:ln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1523880" y="2162160"/>
            <a:ext cx="9141480" cy="2575800"/>
          </a:xfrm>
          <a:prstGeom prst="rect">
            <a:avLst/>
          </a:prstGeom>
          <a:solidFill>
            <a:srgbClr val="27445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4"/>
          <p:cNvSpPr/>
          <p:nvPr/>
        </p:nvSpPr>
        <p:spPr>
          <a:xfrm>
            <a:off x="762120" y="2705760"/>
            <a:ext cx="10665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AT" sz="8800" spc="-1" strike="noStrike">
                <a:solidFill>
                  <a:srgbClr val="0b8286"/>
                </a:solidFill>
                <a:latin typeface="Montserrat"/>
                <a:ea typeface="DejaVu Sans"/>
              </a:rPr>
              <a:t>UNTERTEST </a:t>
            </a:r>
            <a:r>
              <a:rPr b="1" lang="de-AT" sz="8800" spc="-1" strike="noStrike">
                <a:solidFill>
                  <a:srgbClr val="ea5138"/>
                </a:solidFill>
                <a:latin typeface="Montserrat"/>
                <a:ea typeface="DejaVu Sans"/>
              </a:rPr>
              <a:t>BMS</a:t>
            </a:r>
            <a:endParaRPr b="0" lang="de-AT" sz="8800" spc="-1" strike="noStrike"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BMS Allgemein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1536840" y="2473560"/>
            <a:ext cx="9878040" cy="279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Basiskenntnistest Medizinische Studien 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Multiple-Choice-Test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Schulisches Vorwissen über Biologie, Chemie, Physik und Mathematik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04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Table 1"/>
          <p:cNvGraphicFramePr/>
          <p:nvPr/>
        </p:nvGraphicFramePr>
        <p:xfrm>
          <a:off x="3323520" y="2795400"/>
          <a:ext cx="6311160" cy="2527560"/>
        </p:xfrm>
        <a:graphic>
          <a:graphicData uri="http://schemas.openxmlformats.org/drawingml/2006/table">
            <a:tbl>
              <a:tblPr/>
              <a:tblGrid>
                <a:gridCol w="2017440"/>
                <a:gridCol w="1925640"/>
                <a:gridCol w="768240"/>
                <a:gridCol w="1600200"/>
              </a:tblGrid>
              <a:tr h="682920">
                <a:tc>
                  <a:tcPr marL="91440" marR="91440">
                    <a:lnR w="38160">
                      <a:solidFill>
                        <a:srgbClr val="f3eac9"/>
                      </a:solidFill>
                    </a:lnR>
                    <a:lnB w="38160">
                      <a:solidFill>
                        <a:srgbClr val="f3eac9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AT" sz="2000" spc="-1" strike="noStrike">
                          <a:solidFill>
                            <a:srgbClr val="0b8286"/>
                          </a:solidFill>
                          <a:latin typeface="Montserrat"/>
                        </a:rPr>
                        <a:t>Gewichtung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solidFill>
                        <a:srgbClr val="f3eac9"/>
                      </a:solidFill>
                    </a:lnL>
                    <a:lnR w="18720">
                      <a:solidFill>
                        <a:srgbClr val="f3eac9"/>
                      </a:solidFill>
                    </a:lnR>
                    <a:lnB w="38160">
                      <a:solidFill>
                        <a:srgbClr val="f3eac9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AT" sz="2000" spc="-1" strike="noStrike">
                          <a:solidFill>
                            <a:srgbClr val="0b8286"/>
                          </a:solidFill>
                          <a:latin typeface="Montserrat"/>
                        </a:rPr>
                        <a:t>Zeit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3eac9"/>
                      </a:solidFill>
                    </a:lnL>
                    <a:lnR w="18720">
                      <a:solidFill>
                        <a:srgbClr val="f3eac9"/>
                      </a:solidFill>
                    </a:lnR>
                    <a:lnB w="38160">
                      <a:solidFill>
                        <a:srgbClr val="f3eac9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AT" sz="2000" spc="-1" strike="noStrike">
                          <a:solidFill>
                            <a:srgbClr val="0b8286"/>
                          </a:solidFill>
                          <a:latin typeface="Montserrat"/>
                        </a:rPr>
                        <a:t>Aufgaben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3eac9"/>
                      </a:solidFill>
                    </a:lnL>
                    <a:lnB w="38160">
                      <a:solidFill>
                        <a:srgbClr val="f3eac9"/>
                      </a:solidFill>
                    </a:lnB>
                    <a:noFill/>
                  </a:tcPr>
                </a:tc>
              </a:tr>
              <a:tr h="387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AT" sz="2000" spc="-1" strike="noStrike">
                          <a:solidFill>
                            <a:srgbClr val="ea5138"/>
                          </a:solidFill>
                          <a:latin typeface="Montserrat"/>
                        </a:rPr>
                        <a:t>Biologie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R w="38160">
                      <a:solidFill>
                        <a:srgbClr val="f3eac9"/>
                      </a:solidFill>
                    </a:lnR>
                    <a:lnT w="38160">
                      <a:solidFill>
                        <a:srgbClr val="f3eac9"/>
                      </a:solidFill>
                    </a:lnT>
                    <a:lnB w="18720">
                      <a:solidFill>
                        <a:srgbClr val="f3eac9"/>
                      </a:solidFill>
                    </a:lnB>
                    <a:noFill/>
                  </a:tcPr>
                </a:tc>
                <a:tc rowSpan="4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AT" sz="2000" spc="-1" strike="noStrike">
                          <a:solidFill>
                            <a:srgbClr val="f3eac9"/>
                          </a:solidFill>
                          <a:latin typeface="Montserrat"/>
                        </a:rPr>
                        <a:t>40%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solidFill>
                        <a:srgbClr val="f3eac9"/>
                      </a:solidFill>
                    </a:lnL>
                    <a:lnR w="18720">
                      <a:solidFill>
                        <a:srgbClr val="f3eac9"/>
                      </a:solidFill>
                    </a:lnR>
                    <a:lnT w="38160">
                      <a:solidFill>
                        <a:srgbClr val="f3eac9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AT" sz="2000" spc="-1" strike="noStrike">
                          <a:solidFill>
                            <a:srgbClr val="f3eac9"/>
                          </a:solidFill>
                          <a:latin typeface="Montserrat"/>
                        </a:rPr>
                        <a:t>30‘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3eac9"/>
                      </a:solidFill>
                    </a:lnL>
                    <a:lnR w="18720">
                      <a:solidFill>
                        <a:srgbClr val="f3eac9"/>
                      </a:solidFill>
                    </a:lnR>
                    <a:lnT w="38160">
                      <a:solidFill>
                        <a:srgbClr val="f3eac9"/>
                      </a:solidFill>
                    </a:lnT>
                    <a:lnB w="18720">
                      <a:solidFill>
                        <a:srgbClr val="f3eac9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AT" sz="2000" spc="-1" strike="noStrike">
                          <a:solidFill>
                            <a:srgbClr val="f3eac9"/>
                          </a:solidFill>
                          <a:latin typeface="Montserrat"/>
                        </a:rPr>
                        <a:t>40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3eac9"/>
                      </a:solidFill>
                    </a:lnL>
                    <a:lnT w="38160">
                      <a:solidFill>
                        <a:srgbClr val="f3eac9"/>
                      </a:solidFill>
                    </a:lnT>
                    <a:lnB w="18720">
                      <a:solidFill>
                        <a:srgbClr val="f3eac9"/>
                      </a:solidFill>
                    </a:lnB>
                    <a:noFill/>
                  </a:tcPr>
                </a:tc>
              </a:tr>
              <a:tr h="387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AT" sz="2000" spc="-1" strike="noStrike">
                          <a:solidFill>
                            <a:srgbClr val="ea5138"/>
                          </a:solidFill>
                          <a:latin typeface="Montserrat"/>
                        </a:rPr>
                        <a:t>Chemie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R w="38160">
                      <a:solidFill>
                        <a:srgbClr val="f3eac9"/>
                      </a:solidFill>
                    </a:lnR>
                    <a:lnT w="18720">
                      <a:solidFill>
                        <a:srgbClr val="f3eac9"/>
                      </a:solidFill>
                    </a:lnT>
                    <a:lnB w="18720">
                      <a:solidFill>
                        <a:srgbClr val="f3eac9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AT" sz="2000" spc="-1" strike="noStrike">
                          <a:solidFill>
                            <a:srgbClr val="f3eac9"/>
                          </a:solidFill>
                          <a:latin typeface="Montserrat"/>
                        </a:rPr>
                        <a:t>18‘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3eac9"/>
                      </a:solidFill>
                    </a:lnL>
                    <a:lnR w="18720">
                      <a:solidFill>
                        <a:srgbClr val="f3eac9"/>
                      </a:solidFill>
                    </a:lnR>
                    <a:lnT w="18720">
                      <a:solidFill>
                        <a:srgbClr val="f3eac9"/>
                      </a:solidFill>
                    </a:lnT>
                    <a:lnB w="18720">
                      <a:solidFill>
                        <a:srgbClr val="f3eac9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AT" sz="2000" spc="-1" strike="noStrike">
                          <a:solidFill>
                            <a:srgbClr val="f3eac9"/>
                          </a:solidFill>
                          <a:latin typeface="Montserrat"/>
                        </a:rPr>
                        <a:t>24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3eac9"/>
                      </a:solidFill>
                    </a:lnL>
                    <a:lnT w="18720">
                      <a:solidFill>
                        <a:srgbClr val="f3eac9"/>
                      </a:solidFill>
                    </a:lnT>
                    <a:lnB w="18720">
                      <a:solidFill>
                        <a:srgbClr val="f3eac9"/>
                      </a:solidFill>
                    </a:lnB>
                    <a:noFill/>
                  </a:tcPr>
                </a:tc>
              </a:tr>
              <a:tr h="387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AT" sz="2000" spc="-1" strike="noStrike">
                          <a:solidFill>
                            <a:srgbClr val="ea5138"/>
                          </a:solidFill>
                          <a:latin typeface="Montserrat"/>
                        </a:rPr>
                        <a:t>Physik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R w="38160">
                      <a:solidFill>
                        <a:srgbClr val="f3eac9"/>
                      </a:solidFill>
                    </a:lnR>
                    <a:lnT w="18720">
                      <a:solidFill>
                        <a:srgbClr val="f3eac9"/>
                      </a:solidFill>
                    </a:lnT>
                    <a:lnB w="18720">
                      <a:solidFill>
                        <a:srgbClr val="f3eac9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AT" sz="2000" spc="-1" strike="noStrike">
                          <a:solidFill>
                            <a:srgbClr val="f3eac9"/>
                          </a:solidFill>
                          <a:latin typeface="Montserrat"/>
                        </a:rPr>
                        <a:t>16‘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3eac9"/>
                      </a:solidFill>
                    </a:lnL>
                    <a:lnR w="18720">
                      <a:solidFill>
                        <a:srgbClr val="f3eac9"/>
                      </a:solidFill>
                    </a:lnR>
                    <a:lnT w="18720">
                      <a:solidFill>
                        <a:srgbClr val="f3eac9"/>
                      </a:solidFill>
                    </a:lnT>
                    <a:lnB w="18720">
                      <a:solidFill>
                        <a:srgbClr val="f3eac9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AT" sz="2000" spc="-1" strike="noStrike">
                          <a:solidFill>
                            <a:srgbClr val="f3eac9"/>
                          </a:solidFill>
                          <a:latin typeface="Montserrat"/>
                        </a:rPr>
                        <a:t>18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3eac9"/>
                      </a:solidFill>
                    </a:lnL>
                    <a:lnT w="18720">
                      <a:solidFill>
                        <a:srgbClr val="f3eac9"/>
                      </a:solidFill>
                    </a:lnT>
                    <a:lnB w="18720">
                      <a:solidFill>
                        <a:srgbClr val="f3eac9"/>
                      </a:solidFill>
                    </a:lnB>
                    <a:noFill/>
                  </a:tcPr>
                </a:tc>
              </a:tr>
              <a:tr h="682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AT" sz="2000" spc="-1" strike="noStrike">
                          <a:solidFill>
                            <a:srgbClr val="ea5138"/>
                          </a:solidFill>
                          <a:latin typeface="Montserrat"/>
                        </a:rPr>
                        <a:t>Mathematik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R w="38160">
                      <a:solidFill>
                        <a:srgbClr val="f3eac9"/>
                      </a:solidFill>
                    </a:lnR>
                    <a:lnT w="18720">
                      <a:solidFill>
                        <a:srgbClr val="f3eac9"/>
                      </a:solidFill>
                    </a:lnT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AT" sz="2000" spc="-1" strike="noStrike">
                          <a:solidFill>
                            <a:srgbClr val="f3eac9"/>
                          </a:solidFill>
                          <a:latin typeface="Montserrat"/>
                        </a:rPr>
                        <a:t>11‘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3eac9"/>
                      </a:solidFill>
                    </a:lnL>
                    <a:lnR w="18720">
                      <a:solidFill>
                        <a:srgbClr val="f3eac9"/>
                      </a:solidFill>
                    </a:lnR>
                    <a:lnT w="18720">
                      <a:solidFill>
                        <a:srgbClr val="f3eac9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de-AT" sz="2000" spc="-1" strike="noStrike">
                          <a:solidFill>
                            <a:srgbClr val="f3eac9"/>
                          </a:solidFill>
                          <a:latin typeface="Montserrat"/>
                        </a:rPr>
                        <a:t>12</a:t>
                      </a:r>
                      <a:endParaRPr b="0" lang="de-AT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3eac9"/>
                      </a:solidFill>
                    </a:lnL>
                    <a:lnT w="18720">
                      <a:solidFill>
                        <a:srgbClr val="f3eac9"/>
                      </a:solidFill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06" name="CustomShape 2"/>
          <p:cNvSpPr/>
          <p:nvPr/>
        </p:nvSpPr>
        <p:spPr>
          <a:xfrm>
            <a:off x="153720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Fragenverteilung BMS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VMC Add On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1536840" y="2473560"/>
            <a:ext cx="987804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15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Offizielle Plattform der MedUni Graz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5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Beschreibungen der Testteile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5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Stichwortlisten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5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Übungsfragen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1536840" y="10497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kostenlose Registrierung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pic>
        <p:nvPicPr>
          <p:cNvPr id="315" name="" descr=""/>
          <p:cNvPicPr/>
          <p:nvPr/>
        </p:nvPicPr>
        <p:blipFill>
          <a:blip r:embed="rId1"/>
          <a:stretch/>
        </p:blipFill>
        <p:spPr>
          <a:xfrm>
            <a:off x="3744000" y="2093040"/>
            <a:ext cx="5680800" cy="613080"/>
          </a:xfrm>
          <a:prstGeom prst="rect">
            <a:avLst/>
          </a:prstGeom>
          <a:ln>
            <a:noFill/>
          </a:ln>
        </p:spPr>
      </p:pic>
      <p:pic>
        <p:nvPicPr>
          <p:cNvPr id="316" name="" descr=""/>
          <p:cNvPicPr/>
          <p:nvPr/>
        </p:nvPicPr>
        <p:blipFill>
          <a:blip r:embed="rId2"/>
          <a:stretch/>
        </p:blipFill>
        <p:spPr>
          <a:xfrm>
            <a:off x="3744000" y="2707560"/>
            <a:ext cx="2671560" cy="3438720"/>
          </a:xfrm>
          <a:prstGeom prst="rect">
            <a:avLst/>
          </a:prstGeom>
          <a:ln>
            <a:noFill/>
          </a:ln>
        </p:spPr>
      </p:pic>
      <p:pic>
        <p:nvPicPr>
          <p:cNvPr id="317" name="" descr=""/>
          <p:cNvPicPr/>
          <p:nvPr/>
        </p:nvPicPr>
        <p:blipFill>
          <a:blip r:embed="rId3"/>
          <a:stretch/>
        </p:blipFill>
        <p:spPr>
          <a:xfrm>
            <a:off x="6417000" y="2707560"/>
            <a:ext cx="3007800" cy="3434040"/>
          </a:xfrm>
          <a:prstGeom prst="rect">
            <a:avLst/>
          </a:prstGeom>
          <a:ln>
            <a:noFill/>
          </a:ln>
        </p:spPr>
      </p:pic>
      <p:sp>
        <p:nvSpPr>
          <p:cNvPr id="318" name="CustomShape 3"/>
          <p:cNvSpPr/>
          <p:nvPr/>
        </p:nvSpPr>
        <p:spPr>
          <a:xfrm>
            <a:off x="6552000" y="5815440"/>
            <a:ext cx="934560" cy="231120"/>
          </a:xfrm>
          <a:prstGeom prst="rect">
            <a:avLst/>
          </a:prstGeom>
          <a:noFill/>
          <a:ln w="28440">
            <a:solidFill>
              <a:srgbClr val="ea513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4"/>
          <p:cNvSpPr/>
          <p:nvPr/>
        </p:nvSpPr>
        <p:spPr>
          <a:xfrm flipH="1">
            <a:off x="7558200" y="5414400"/>
            <a:ext cx="651960" cy="34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a5138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Wer wir sind?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2598840" y="2473560"/>
            <a:ext cx="775368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de-AT" sz="4000" spc="-1" strike="noStrike">
                <a:solidFill>
                  <a:srgbClr val="f3eac9"/>
                </a:solidFill>
                <a:latin typeface="Montserrat"/>
                <a:ea typeface="DejaVu Sans"/>
              </a:rPr>
              <a:t>ÖH Med Graz</a:t>
            </a:r>
            <a:endParaRPr b="0" lang="de-AT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Österreichische HochschülerInnenschaft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2800800" y="3647880"/>
            <a:ext cx="7351200" cy="23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1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Offizielle Studierendenvertretung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Service, Vertretungsarbeit, Veranstaltungen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MedAT- und MaturantInnenberatung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Stichwortlisten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1536840" y="2315520"/>
            <a:ext cx="9878040" cy="40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de-AT" sz="3500" spc="-1" strike="noStrike">
                <a:solidFill>
                  <a:srgbClr val="f3eac9"/>
                </a:solidFill>
                <a:latin typeface="Montserrat"/>
                <a:ea typeface="DejaVu Sans"/>
              </a:rPr>
              <a:t>z.B.: Die menschliche Zelle </a:t>
            </a:r>
            <a:endParaRPr b="0" lang="de-AT" sz="35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600" spc="-1" strike="noStrike">
                <a:solidFill>
                  <a:srgbClr val="f3eac9"/>
                </a:solidFill>
                <a:latin typeface="Montserrat"/>
                <a:ea typeface="DejaVu Sans"/>
              </a:rPr>
              <a:t>Allgemeine Charakteristika </a:t>
            </a:r>
            <a:endParaRPr b="0" lang="de-AT" sz="26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600" spc="-1" strike="noStrike">
                <a:solidFill>
                  <a:srgbClr val="f3eac9"/>
                </a:solidFill>
                <a:latin typeface="Montserrat"/>
                <a:ea typeface="DejaVu Sans"/>
              </a:rPr>
              <a:t>Zelltypen</a:t>
            </a:r>
            <a:endParaRPr b="0" lang="de-AT" sz="26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600" spc="-1" strike="noStrike">
                <a:solidFill>
                  <a:srgbClr val="f3eac9"/>
                </a:solidFill>
                <a:latin typeface="Montserrat"/>
                <a:ea typeface="DejaVu Sans"/>
              </a:rPr>
              <a:t>Zellmembranen</a:t>
            </a:r>
            <a:endParaRPr b="0" lang="de-AT" sz="26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600" spc="-1" strike="noStrike">
                <a:solidFill>
                  <a:srgbClr val="f3eac9"/>
                </a:solidFill>
                <a:latin typeface="Montserrat"/>
                <a:ea typeface="DejaVu Sans"/>
              </a:rPr>
              <a:t>Zytoplasma</a:t>
            </a:r>
            <a:endParaRPr b="0" lang="de-AT" sz="26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600" spc="-1" strike="noStrike">
                <a:solidFill>
                  <a:srgbClr val="f3eac9"/>
                </a:solidFill>
                <a:latin typeface="Montserrat"/>
                <a:ea typeface="DejaVu Sans"/>
              </a:rPr>
              <a:t>Zellkern, Mitochondrien </a:t>
            </a:r>
            <a:endParaRPr b="0" lang="de-AT" sz="26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600" spc="-1" strike="noStrike">
                <a:solidFill>
                  <a:srgbClr val="f3eac9"/>
                </a:solidFill>
                <a:latin typeface="Montserrat"/>
                <a:ea typeface="DejaVu Sans"/>
              </a:rPr>
              <a:t>Golgi-Apparat</a:t>
            </a:r>
            <a:endParaRPr b="0" lang="de-AT" sz="26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600" spc="-1" strike="noStrike">
                <a:solidFill>
                  <a:srgbClr val="f3eac9"/>
                </a:solidFill>
                <a:latin typeface="Montserrat"/>
                <a:ea typeface="DejaVu Sans"/>
              </a:rPr>
              <a:t>endoplasmatisches Retikulum</a:t>
            </a:r>
            <a:endParaRPr b="0" lang="de-AT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600" spc="-1" strike="noStrike"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6840000" y="2916000"/>
            <a:ext cx="503784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400" spc="-1" strike="noStrike">
                <a:solidFill>
                  <a:srgbClr val="f3eac9"/>
                </a:solidFill>
                <a:latin typeface="Montserrat"/>
                <a:ea typeface="DejaVu Sans"/>
              </a:rPr>
              <a:t>Lysosomen, Endosomen </a:t>
            </a:r>
            <a:endParaRPr b="0" lang="de-AT" sz="24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400" spc="-1" strike="noStrike">
                <a:solidFill>
                  <a:srgbClr val="f3eac9"/>
                </a:solidFill>
                <a:latin typeface="Montserrat"/>
                <a:ea typeface="DejaVu Sans"/>
              </a:rPr>
              <a:t>Peroxisomen, Ribosomen</a:t>
            </a:r>
            <a:endParaRPr b="0" lang="de-AT" sz="24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400" spc="-1" strike="noStrike">
                <a:solidFill>
                  <a:srgbClr val="f3eac9"/>
                </a:solidFill>
                <a:latin typeface="Montserrat"/>
                <a:ea typeface="DejaVu Sans"/>
              </a:rPr>
              <a:t>Zytoskelett, Zentriolen </a:t>
            </a:r>
            <a:endParaRPr b="0" lang="de-AT" sz="24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400" spc="-1" strike="noStrike">
                <a:solidFill>
                  <a:srgbClr val="f3eac9"/>
                </a:solidFill>
                <a:latin typeface="Montserrat"/>
                <a:ea typeface="DejaVu Sans"/>
              </a:rPr>
              <a:t>Zellkontakte </a:t>
            </a:r>
            <a:endParaRPr b="0" lang="de-AT" sz="24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400" spc="-1" strike="noStrike">
                <a:solidFill>
                  <a:srgbClr val="f3eac9"/>
                </a:solidFill>
                <a:latin typeface="Montserrat"/>
                <a:ea typeface="DejaVu Sans"/>
              </a:rPr>
              <a:t>Kinozilien, Geißeln, Mikrovilli </a:t>
            </a:r>
            <a:endParaRPr b="0" lang="de-AT" sz="24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400" spc="-1" strike="noStrike">
                <a:solidFill>
                  <a:srgbClr val="f3eac9"/>
                </a:solidFill>
                <a:latin typeface="Montserrat"/>
                <a:ea typeface="DejaVu Sans"/>
              </a:rPr>
              <a:t>Stofftransport</a:t>
            </a:r>
            <a:endParaRPr b="0" lang="de-AT" sz="24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400" spc="-1" strike="noStrike">
                <a:solidFill>
                  <a:srgbClr val="f3eac9"/>
                </a:solidFill>
                <a:latin typeface="Montserrat"/>
                <a:ea typeface="DejaVu Sans"/>
              </a:rPr>
              <a:t>Zellteilung, Zelltod </a:t>
            </a:r>
            <a:endParaRPr b="0" lang="de-A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400" spc="-1" strike="noStrike">
              <a:latin typeface="Arial"/>
            </a:endParaRPr>
          </a:p>
        </p:txBody>
      </p:sp>
      <p:sp>
        <p:nvSpPr>
          <p:cNvPr id="324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Stichwortlisten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1656000" y="2315520"/>
            <a:ext cx="9574560" cy="40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de-AT" sz="3500" spc="-1" strike="noStrike">
                <a:solidFill>
                  <a:srgbClr val="f3eac9"/>
                </a:solidFill>
                <a:latin typeface="Montserrat"/>
                <a:ea typeface="DejaVu Sans"/>
              </a:rPr>
              <a:t>ACHTUNG!! </a:t>
            </a:r>
            <a:endParaRPr b="0" lang="de-AT" sz="3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de-AT" sz="3500" spc="-1" strike="noStrike">
                <a:solidFill>
                  <a:srgbClr val="f3eac9"/>
                </a:solidFill>
                <a:latin typeface="Montserrat"/>
                <a:ea typeface="DejaVu Sans"/>
              </a:rPr>
              <a:t>Erweiterung der Stichwortliste in </a:t>
            </a:r>
            <a:endParaRPr b="0" lang="de-AT" sz="35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600" spc="-1" strike="noStrike">
                <a:solidFill>
                  <a:srgbClr val="f3eac9"/>
                </a:solidFill>
                <a:latin typeface="Montserrat"/>
                <a:ea typeface="DejaVu Sans"/>
              </a:rPr>
              <a:t>Biologie </a:t>
            </a:r>
            <a:endParaRPr b="0" lang="de-AT" sz="26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600" spc="-1" strike="noStrike">
                <a:solidFill>
                  <a:srgbClr val="f3eac9"/>
                </a:solidFill>
                <a:latin typeface="Montserrat"/>
                <a:ea typeface="DejaVu Sans"/>
              </a:rPr>
              <a:t>Physik</a:t>
            </a:r>
            <a:endParaRPr b="0" lang="de-AT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de-AT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600" spc="-1" strike="noStrike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6840000" y="2916000"/>
            <a:ext cx="503784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400" spc="-1" strike="noStrike">
                <a:solidFill>
                  <a:srgbClr val="f3eac9"/>
                </a:solidFill>
                <a:latin typeface="Montserrat"/>
                <a:ea typeface="DejaVu Sans"/>
              </a:rPr>
              <a:t> </a:t>
            </a:r>
            <a:endParaRPr b="0" lang="de-A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400" spc="-1" strike="noStrike">
              <a:latin typeface="Aria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30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Vorbereitung BMS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1536840" y="2473560"/>
            <a:ext cx="9878040" cy="401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10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Schulbücher (Stichwortlisten durcharbeiten – unterschiedliche Schwerpunktsetzung in Büchern!)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0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Maturaniveau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0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Nicht in Details verlieren!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0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Probebeispiele im VMC als Richtwert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2188800" y="1431000"/>
            <a:ext cx="9482400" cy="4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AT" sz="2400" spc="-1" strike="noStrike">
                <a:solidFill>
                  <a:srgbClr val="ea5138"/>
                </a:solidFill>
                <a:latin typeface="Montserrat"/>
                <a:ea typeface="DejaVu Sans"/>
              </a:rPr>
              <a:t>Ein Spermium besteht aus folgenden Bestandteilen:</a:t>
            </a:r>
            <a:endParaRPr b="0" lang="de-AT" sz="2400" spc="-1" strike="noStrike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2188800" y="2013840"/>
            <a:ext cx="46548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b8286"/>
                </a:solidFill>
                <a:latin typeface="Montserrat"/>
                <a:ea typeface="DejaVu Sans"/>
              </a:rPr>
              <a:t>1.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2188800" y="2532240"/>
            <a:ext cx="46548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b8286"/>
                </a:solidFill>
                <a:latin typeface="Montserrat"/>
                <a:ea typeface="DejaVu Sans"/>
              </a:rPr>
              <a:t>2.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2201040" y="3018240"/>
            <a:ext cx="46548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b8286"/>
                </a:solidFill>
                <a:latin typeface="Montserrat"/>
                <a:ea typeface="DejaVu Sans"/>
              </a:rPr>
              <a:t>3.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39" name="CustomShape 5"/>
          <p:cNvSpPr/>
          <p:nvPr/>
        </p:nvSpPr>
        <p:spPr>
          <a:xfrm>
            <a:off x="2188800" y="3509640"/>
            <a:ext cx="46548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b8286"/>
                </a:solidFill>
                <a:latin typeface="Montserrat"/>
                <a:ea typeface="DejaVu Sans"/>
              </a:rPr>
              <a:t>4.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40" name="CustomShape 6"/>
          <p:cNvSpPr/>
          <p:nvPr/>
        </p:nvSpPr>
        <p:spPr>
          <a:xfrm>
            <a:off x="2650680" y="2013120"/>
            <a:ext cx="894384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AT" sz="2000" spc="-1" strike="noStrike">
                <a:solidFill>
                  <a:srgbClr val="f3eac9"/>
                </a:solidFill>
                <a:latin typeface="Montserrat"/>
                <a:ea typeface="DejaVu Sans"/>
              </a:rPr>
              <a:t>Kopf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41" name="CustomShape 7"/>
          <p:cNvSpPr/>
          <p:nvPr/>
        </p:nvSpPr>
        <p:spPr>
          <a:xfrm>
            <a:off x="2650680" y="2532240"/>
            <a:ext cx="894384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AT" sz="2000" spc="-1" strike="noStrike">
                <a:solidFill>
                  <a:srgbClr val="f3eac9"/>
                </a:solidFill>
                <a:latin typeface="Montserrat"/>
                <a:ea typeface="DejaVu Sans"/>
              </a:rPr>
              <a:t>Halsstück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42" name="CustomShape 8"/>
          <p:cNvSpPr/>
          <p:nvPr/>
        </p:nvSpPr>
        <p:spPr>
          <a:xfrm>
            <a:off x="2644560" y="3020040"/>
            <a:ext cx="894384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AT" sz="2000" spc="-1" strike="noStrike">
                <a:solidFill>
                  <a:srgbClr val="f3eac9"/>
                </a:solidFill>
                <a:latin typeface="Montserrat"/>
                <a:ea typeface="DejaVu Sans"/>
              </a:rPr>
              <a:t>Hauptstück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43" name="CustomShape 9"/>
          <p:cNvSpPr/>
          <p:nvPr/>
        </p:nvSpPr>
        <p:spPr>
          <a:xfrm>
            <a:off x="2644560" y="3506400"/>
            <a:ext cx="894384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AT" sz="2000" spc="-1" strike="noStrike">
                <a:solidFill>
                  <a:srgbClr val="f3eac9"/>
                </a:solidFill>
                <a:latin typeface="Montserrat"/>
                <a:ea typeface="DejaVu Sans"/>
              </a:rPr>
              <a:t>Schwanzstück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44" name="CustomShape 10"/>
          <p:cNvSpPr/>
          <p:nvPr/>
        </p:nvSpPr>
        <p:spPr>
          <a:xfrm>
            <a:off x="2164320" y="4283640"/>
            <a:ext cx="46548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b8286"/>
                </a:solidFill>
                <a:latin typeface="Montserrat"/>
                <a:ea typeface="DejaVu Sans"/>
              </a:rPr>
              <a:t>A.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45" name="CustomShape 11"/>
          <p:cNvSpPr/>
          <p:nvPr/>
        </p:nvSpPr>
        <p:spPr>
          <a:xfrm>
            <a:off x="2632320" y="4283640"/>
            <a:ext cx="894384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AT" sz="2000" spc="-1" strike="noStrike">
                <a:solidFill>
                  <a:srgbClr val="f3eac9"/>
                </a:solidFill>
                <a:latin typeface="Montserrat"/>
                <a:ea typeface="DejaVu Sans"/>
              </a:rPr>
              <a:t>1., 2. und 3. sind richtig.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46" name="CustomShape 12"/>
          <p:cNvSpPr/>
          <p:nvPr/>
        </p:nvSpPr>
        <p:spPr>
          <a:xfrm>
            <a:off x="2176560" y="4683600"/>
            <a:ext cx="46548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b8286"/>
                </a:solidFill>
                <a:latin typeface="Montserrat"/>
                <a:ea typeface="DejaVu Sans"/>
              </a:rPr>
              <a:t>B.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47" name="CustomShape 13"/>
          <p:cNvSpPr/>
          <p:nvPr/>
        </p:nvSpPr>
        <p:spPr>
          <a:xfrm>
            <a:off x="2644560" y="4683600"/>
            <a:ext cx="894384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AT" sz="2000" spc="-1" strike="noStrike">
                <a:solidFill>
                  <a:srgbClr val="f3eac9"/>
                </a:solidFill>
                <a:latin typeface="Montserrat"/>
                <a:ea typeface="DejaVu Sans"/>
              </a:rPr>
              <a:t>1., 2. und 4. sind richtig.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48" name="CustomShape 14"/>
          <p:cNvSpPr/>
          <p:nvPr/>
        </p:nvSpPr>
        <p:spPr>
          <a:xfrm>
            <a:off x="2176560" y="5079240"/>
            <a:ext cx="46548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b8286"/>
                </a:solidFill>
                <a:latin typeface="Montserrat"/>
                <a:ea typeface="DejaVu Sans"/>
              </a:rPr>
              <a:t>C.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49" name="CustomShape 15"/>
          <p:cNvSpPr/>
          <p:nvPr/>
        </p:nvSpPr>
        <p:spPr>
          <a:xfrm>
            <a:off x="2644560" y="5079240"/>
            <a:ext cx="894384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AT" sz="2000" spc="-1" strike="noStrike">
                <a:solidFill>
                  <a:srgbClr val="f3eac9"/>
                </a:solidFill>
                <a:latin typeface="Montserrat"/>
                <a:ea typeface="DejaVu Sans"/>
              </a:rPr>
              <a:t>2. und 4. sind richtig.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50" name="CustomShape 16"/>
          <p:cNvSpPr/>
          <p:nvPr/>
        </p:nvSpPr>
        <p:spPr>
          <a:xfrm>
            <a:off x="2176560" y="5478840"/>
            <a:ext cx="46548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b8286"/>
                </a:solidFill>
                <a:latin typeface="Montserrat"/>
                <a:ea typeface="DejaVu Sans"/>
              </a:rPr>
              <a:t>D.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51" name="CustomShape 17"/>
          <p:cNvSpPr/>
          <p:nvPr/>
        </p:nvSpPr>
        <p:spPr>
          <a:xfrm>
            <a:off x="2644560" y="5478840"/>
            <a:ext cx="894384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AT" sz="2000" spc="-1" strike="noStrike">
                <a:solidFill>
                  <a:srgbClr val="f3eac9"/>
                </a:solidFill>
                <a:latin typeface="Montserrat"/>
                <a:ea typeface="DejaVu Sans"/>
              </a:rPr>
              <a:t>Nur 4. ist richtig.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52" name="CustomShape 18"/>
          <p:cNvSpPr/>
          <p:nvPr/>
        </p:nvSpPr>
        <p:spPr>
          <a:xfrm>
            <a:off x="2176560" y="5874120"/>
            <a:ext cx="46548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b8286"/>
                </a:solidFill>
                <a:latin typeface="Montserrat"/>
                <a:ea typeface="DejaVu Sans"/>
              </a:rPr>
              <a:t>E.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53" name="CustomShape 19"/>
          <p:cNvSpPr/>
          <p:nvPr/>
        </p:nvSpPr>
        <p:spPr>
          <a:xfrm>
            <a:off x="2644560" y="5874120"/>
            <a:ext cx="894384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AT" sz="2000" spc="-1" strike="noStrike">
                <a:solidFill>
                  <a:srgbClr val="f3eac9"/>
                </a:solidFill>
                <a:latin typeface="Montserrat"/>
                <a:ea typeface="DejaVu Sans"/>
              </a:rPr>
              <a:t>Alle Antworten sind falsch.</a:t>
            </a:r>
            <a:endParaRPr b="0" lang="de-AT" sz="2000" spc="-1" strike="noStrike">
              <a:latin typeface="Arial"/>
            </a:endParaRPr>
          </a:p>
        </p:txBody>
      </p:sp>
      <p:sp>
        <p:nvSpPr>
          <p:cNvPr id="354" name="CustomShape 20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55" name="CustomShape 21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1536840" y="2360520"/>
            <a:ext cx="9878040" cy="213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Brauche ich einen Vorbereitungskurs?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1536840" y="2360520"/>
            <a:ext cx="9878040" cy="213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Ist es sinnvoll Vorlesungen aus dem Studium zu hören?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1536840" y="290664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Wie lange soll ich lernen?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"/>
          <p:cNvSpPr/>
          <p:nvPr/>
        </p:nvSpPr>
        <p:spPr>
          <a:xfrm>
            <a:off x="1523880" y="3602160"/>
            <a:ext cx="9141480" cy="16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7" name="Grafik 5" descr=""/>
          <p:cNvPicPr/>
          <p:nvPr/>
        </p:nvPicPr>
        <p:blipFill>
          <a:blip r:embed="rId1"/>
          <a:stretch/>
        </p:blipFill>
        <p:spPr>
          <a:xfrm>
            <a:off x="0" y="-108360"/>
            <a:ext cx="12189600" cy="7071840"/>
          </a:xfrm>
          <a:prstGeom prst="rect">
            <a:avLst/>
          </a:prstGeom>
          <a:ln>
            <a:noFill/>
          </a:ln>
        </p:spPr>
      </p:pic>
      <p:sp>
        <p:nvSpPr>
          <p:cNvPr id="368" name="CustomShape 3"/>
          <p:cNvSpPr/>
          <p:nvPr/>
        </p:nvSpPr>
        <p:spPr>
          <a:xfrm>
            <a:off x="1523880" y="2162160"/>
            <a:ext cx="9141480" cy="2575800"/>
          </a:xfrm>
          <a:prstGeom prst="rect">
            <a:avLst/>
          </a:prstGeom>
          <a:solidFill>
            <a:srgbClr val="27445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4"/>
          <p:cNvSpPr/>
          <p:nvPr/>
        </p:nvSpPr>
        <p:spPr>
          <a:xfrm>
            <a:off x="762120" y="2705760"/>
            <a:ext cx="10665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AT" sz="8800" spc="-1" strike="noStrike">
                <a:solidFill>
                  <a:srgbClr val="0b8286"/>
                </a:solidFill>
                <a:latin typeface="Montserrat"/>
                <a:ea typeface="DejaVu Sans"/>
              </a:rPr>
              <a:t>ABLAUF </a:t>
            </a:r>
            <a:r>
              <a:rPr b="1" lang="de-AT" sz="8800" spc="-1" strike="noStrike">
                <a:solidFill>
                  <a:srgbClr val="ea5138"/>
                </a:solidFill>
                <a:latin typeface="Montserrat"/>
                <a:ea typeface="DejaVu Sans"/>
              </a:rPr>
              <a:t>TESTTAG</a:t>
            </a:r>
            <a:endParaRPr b="0" lang="de-AT" sz="8800" spc="-1" strike="noStrike">
              <a:latin typeface="Arial"/>
            </a:endParaRPr>
          </a:p>
        </p:txBody>
      </p:sp>
      <p:sp>
        <p:nvSpPr>
          <p:cNvPr id="370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71" name="CustomShape 6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Unterkunft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1536840" y="2473560"/>
            <a:ext cx="987804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Einreisebestimmungen beachten!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Anreise von außerhalb 1-2 Tage vorher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Früh Unterkunft organisieren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75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Vorbereitung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1536840" y="2473560"/>
            <a:ext cx="987804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Formalien &amp; Unterkunft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Lernen, lernen, lernen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am Testtag 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      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Leistung abrufen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      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Stress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1464840" y="2592000"/>
            <a:ext cx="189000" cy="213840"/>
          </a:xfrm>
          <a:prstGeom prst="rect">
            <a:avLst/>
          </a:prstGeom>
          <a:solidFill>
            <a:srgbClr val="00888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4"/>
          <p:cNvSpPr/>
          <p:nvPr/>
        </p:nvSpPr>
        <p:spPr>
          <a:xfrm>
            <a:off x="1464840" y="3636000"/>
            <a:ext cx="189000" cy="213840"/>
          </a:xfrm>
          <a:prstGeom prst="rect">
            <a:avLst/>
          </a:prstGeom>
          <a:solidFill>
            <a:srgbClr val="00888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5"/>
          <p:cNvSpPr/>
          <p:nvPr/>
        </p:nvSpPr>
        <p:spPr>
          <a:xfrm>
            <a:off x="1464840" y="5184000"/>
            <a:ext cx="189000" cy="213840"/>
          </a:xfrm>
          <a:prstGeom prst="rect">
            <a:avLst/>
          </a:prstGeom>
          <a:solidFill>
            <a:srgbClr val="00888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81" name="Group 6"/>
          <p:cNvGrpSpPr/>
          <p:nvPr/>
        </p:nvGrpSpPr>
        <p:grpSpPr>
          <a:xfrm>
            <a:off x="1463400" y="2592360"/>
            <a:ext cx="280440" cy="212760"/>
            <a:chOff x="1463400" y="2592360"/>
            <a:chExt cx="280440" cy="212760"/>
          </a:xfrm>
        </p:grpSpPr>
        <p:sp>
          <p:nvSpPr>
            <p:cNvPr id="382" name="CustomShape 7"/>
            <p:cNvSpPr/>
            <p:nvPr/>
          </p:nvSpPr>
          <p:spPr>
            <a:xfrm rot="18774600">
              <a:off x="1485720" y="2690280"/>
              <a:ext cx="56520" cy="86040"/>
            </a:xfrm>
            <a:prstGeom prst="rect">
              <a:avLst/>
            </a:prstGeom>
            <a:solidFill>
              <a:srgbClr val="89c76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" name="CustomShape 8"/>
            <p:cNvSpPr/>
            <p:nvPr/>
          </p:nvSpPr>
          <p:spPr>
            <a:xfrm rot="19173600">
              <a:off x="1494360" y="2670480"/>
              <a:ext cx="262080" cy="56520"/>
            </a:xfrm>
            <a:prstGeom prst="rect">
              <a:avLst/>
            </a:prstGeom>
            <a:solidFill>
              <a:srgbClr val="89c76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4" name="Group 9"/>
          <p:cNvGrpSpPr/>
          <p:nvPr/>
        </p:nvGrpSpPr>
        <p:grpSpPr>
          <a:xfrm>
            <a:off x="1463400" y="3636360"/>
            <a:ext cx="280440" cy="212760"/>
            <a:chOff x="1463400" y="3636360"/>
            <a:chExt cx="280440" cy="212760"/>
          </a:xfrm>
        </p:grpSpPr>
        <p:sp>
          <p:nvSpPr>
            <p:cNvPr id="385" name="CustomShape 10"/>
            <p:cNvSpPr/>
            <p:nvPr/>
          </p:nvSpPr>
          <p:spPr>
            <a:xfrm rot="18774600">
              <a:off x="1485720" y="3734280"/>
              <a:ext cx="56520" cy="86040"/>
            </a:xfrm>
            <a:prstGeom prst="rect">
              <a:avLst/>
            </a:prstGeom>
            <a:solidFill>
              <a:srgbClr val="89c76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6" name="CustomShape 11"/>
            <p:cNvSpPr/>
            <p:nvPr/>
          </p:nvSpPr>
          <p:spPr>
            <a:xfrm rot="19173600">
              <a:off x="1494360" y="3714480"/>
              <a:ext cx="262080" cy="56520"/>
            </a:xfrm>
            <a:prstGeom prst="rect">
              <a:avLst/>
            </a:prstGeom>
            <a:solidFill>
              <a:srgbClr val="89c76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7" name="CustomShape 12"/>
          <p:cNvSpPr/>
          <p:nvPr/>
        </p:nvSpPr>
        <p:spPr>
          <a:xfrm>
            <a:off x="1464840" y="5724000"/>
            <a:ext cx="189000" cy="213840"/>
          </a:xfrm>
          <a:prstGeom prst="rect">
            <a:avLst/>
          </a:prstGeom>
          <a:solidFill>
            <a:srgbClr val="00888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88" name="Group 13"/>
          <p:cNvGrpSpPr/>
          <p:nvPr/>
        </p:nvGrpSpPr>
        <p:grpSpPr>
          <a:xfrm>
            <a:off x="1463400" y="5184360"/>
            <a:ext cx="280440" cy="212760"/>
            <a:chOff x="1463400" y="5184360"/>
            <a:chExt cx="280440" cy="212760"/>
          </a:xfrm>
        </p:grpSpPr>
        <p:sp>
          <p:nvSpPr>
            <p:cNvPr id="389" name="CustomShape 14"/>
            <p:cNvSpPr/>
            <p:nvPr/>
          </p:nvSpPr>
          <p:spPr>
            <a:xfrm rot="18774600">
              <a:off x="1485720" y="5282280"/>
              <a:ext cx="56520" cy="86040"/>
            </a:xfrm>
            <a:prstGeom prst="rect">
              <a:avLst/>
            </a:prstGeom>
            <a:solidFill>
              <a:srgbClr val="89c76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" name="CustomShape 15"/>
            <p:cNvSpPr/>
            <p:nvPr/>
          </p:nvSpPr>
          <p:spPr>
            <a:xfrm rot="19173600">
              <a:off x="1494360" y="5262480"/>
              <a:ext cx="262080" cy="56520"/>
            </a:xfrm>
            <a:prstGeom prst="rect">
              <a:avLst/>
            </a:prstGeom>
            <a:solidFill>
              <a:srgbClr val="89c76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1" name="Group 16"/>
          <p:cNvGrpSpPr/>
          <p:nvPr/>
        </p:nvGrpSpPr>
        <p:grpSpPr>
          <a:xfrm>
            <a:off x="1440360" y="5701680"/>
            <a:ext cx="284760" cy="280800"/>
            <a:chOff x="1440360" y="5701680"/>
            <a:chExt cx="284760" cy="280800"/>
          </a:xfrm>
        </p:grpSpPr>
        <p:sp>
          <p:nvSpPr>
            <p:cNvPr id="392" name="CustomShape 17"/>
            <p:cNvSpPr/>
            <p:nvPr/>
          </p:nvSpPr>
          <p:spPr>
            <a:xfrm rot="2959200">
              <a:off x="1555920" y="5674320"/>
              <a:ext cx="53280" cy="330120"/>
            </a:xfrm>
            <a:prstGeom prst="rect">
              <a:avLst/>
            </a:prstGeom>
            <a:solidFill>
              <a:srgbClr val="ef41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" name="CustomShape 18"/>
            <p:cNvSpPr/>
            <p:nvPr/>
          </p:nvSpPr>
          <p:spPr>
            <a:xfrm rot="19077000">
              <a:off x="1555200" y="5676840"/>
              <a:ext cx="53280" cy="330120"/>
            </a:xfrm>
            <a:prstGeom prst="rect">
              <a:avLst/>
            </a:prstGeom>
            <a:solidFill>
              <a:srgbClr val="ef41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4" name="CustomShape 19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95" name="CustomShape 20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Referat für Studienberatung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1536840" y="2473560"/>
            <a:ext cx="987804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Beratungsstelle in Fragen zu:</a:t>
            </a:r>
            <a:endParaRPr b="0" lang="de-AT" sz="2800" spc="-1" strike="noStrike">
              <a:latin typeface="Arial"/>
            </a:endParaRPr>
          </a:p>
          <a:p>
            <a:pPr marL="5400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Organisatorischem rund um das Studium</a:t>
            </a:r>
            <a:endParaRPr b="0" lang="de-AT" sz="2800" spc="-1" strike="noStrike">
              <a:latin typeface="Arial"/>
            </a:endParaRPr>
          </a:p>
          <a:p>
            <a:pPr marL="5400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Studienbeginn</a:t>
            </a:r>
            <a:endParaRPr b="0" lang="de-AT" sz="2800" spc="-1" strike="noStrike">
              <a:latin typeface="Arial"/>
            </a:endParaRPr>
          </a:p>
          <a:p>
            <a:pPr marL="5400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Auswahlverfahren</a:t>
            </a:r>
            <a:endParaRPr b="0" lang="de-AT" sz="2800" spc="-1" strike="noStrike">
              <a:latin typeface="Arial"/>
            </a:endParaRPr>
          </a:p>
          <a:p>
            <a:pPr marL="5400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Problemen aller Art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Der Tag/Abend vorher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1536840" y="2473560"/>
            <a:ext cx="987804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Ggf. Anreise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Alles für den morgigen Tag richten (ggf. Mittagessen vorbereiten)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Mentale Vorbereitung, Kräfte sammeln</a:t>
            </a:r>
            <a:endParaRPr b="0" lang="de-AT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Testhalle ansehen?</a:t>
            </a:r>
            <a:endParaRPr b="0" lang="de-AT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Ablenkung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00000"/>
              </a:lnSpc>
              <a:spcBef>
                <a:spcPts val="1417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Schlaf!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399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536840" y="48600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Ausrüstung 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1536840" y="1368000"/>
            <a:ext cx="9878040" cy="49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080">
              <a:lnSpc>
                <a:spcPct val="12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1 verschließbare </a:t>
            </a:r>
            <a:r>
              <a:rPr b="1" lang="de-AT" sz="2800" spc="-1" strike="noStrike">
                <a:solidFill>
                  <a:srgbClr val="ecdeaa"/>
                </a:solidFill>
                <a:latin typeface="Montserrat"/>
                <a:ea typeface="DejaVu Sans"/>
              </a:rPr>
              <a:t>Plastiktrinkflasche 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ohne Etikett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2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1" lang="de-AT" sz="2800" spc="-1" strike="noStrike">
                <a:solidFill>
                  <a:srgbClr val="ecdeaa"/>
                </a:solidFill>
                <a:latin typeface="Montserrat"/>
                <a:ea typeface="DejaVu Sans"/>
              </a:rPr>
              <a:t>Lichtbildausweis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2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(</a:t>
            </a:r>
            <a:r>
              <a:rPr b="1" lang="de-AT" sz="2800" spc="-1" strike="noStrike">
                <a:solidFill>
                  <a:srgbClr val="ecdeaa"/>
                </a:solidFill>
                <a:latin typeface="Montserrat"/>
                <a:ea typeface="DejaVu Sans"/>
              </a:rPr>
              <a:t>Klebezettel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 mit Bearbeitungsnummer)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2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1" lang="de-AT" sz="2800" spc="-1" strike="noStrike">
                <a:solidFill>
                  <a:srgbClr val="ecdeaa"/>
                </a:solidFill>
                <a:latin typeface="Montserrat"/>
                <a:ea typeface="DejaVu Sans"/>
              </a:rPr>
              <a:t>Schlüsselbund, Händi, Armbanduhr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 in verschlossenem Couvert unter den Tisch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2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gemütliche </a:t>
            </a:r>
            <a:r>
              <a:rPr b="1" lang="de-AT" sz="2800" spc="-1" strike="noStrike">
                <a:solidFill>
                  <a:srgbClr val="ecdeaa"/>
                </a:solidFill>
                <a:latin typeface="Montserrat"/>
                <a:ea typeface="DejaVu Sans"/>
              </a:rPr>
              <a:t>Kleidung</a:t>
            </a:r>
            <a:r>
              <a:rPr b="0" lang="de-AT" sz="2800" spc="-1" strike="noStrike">
                <a:solidFill>
                  <a:srgbClr val="ecdeaa"/>
                </a:solidFill>
                <a:latin typeface="Montserrat"/>
                <a:ea typeface="DejaVu Sans"/>
              </a:rPr>
              <a:t> 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und Pullover (Kälte in der Halle)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2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1" lang="de-AT" sz="2800" spc="-1" strike="noStrike">
                <a:solidFill>
                  <a:srgbClr val="ecdeaa"/>
                </a:solidFill>
                <a:latin typeface="Montserrat"/>
                <a:ea typeface="DejaVu Sans"/>
              </a:rPr>
              <a:t>Keine</a:t>
            </a:r>
            <a:endParaRPr b="0" lang="de-AT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Schreibgeräte </a:t>
            </a:r>
            <a:endParaRPr b="0" lang="de-AT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Taschenrechner</a:t>
            </a:r>
            <a:endParaRPr b="0" lang="de-AT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Unterlagen, wie Periodensysteme etc.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2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gut </a:t>
            </a:r>
            <a:r>
              <a:rPr b="1" lang="de-AT" sz="2800" spc="-1" strike="noStrike">
                <a:solidFill>
                  <a:srgbClr val="ecdeaa"/>
                </a:solidFill>
                <a:latin typeface="Montserrat"/>
                <a:ea typeface="DejaVu Sans"/>
              </a:rPr>
              <a:t>Frühstücken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2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1" lang="de-AT" sz="2800" spc="-1" strike="noStrike">
                <a:solidFill>
                  <a:srgbClr val="ecdeaa"/>
                </a:solidFill>
                <a:latin typeface="Montserrat"/>
                <a:ea typeface="DejaVu Sans"/>
              </a:rPr>
              <a:t>Mittagspaket</a:t>
            </a:r>
            <a:r>
              <a:rPr b="1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 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wird in der Pause verteilt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12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Ggf. 3G-Nachweis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Testort </a:t>
            </a:r>
            <a:r>
              <a:rPr b="1" lang="de-AT" sz="4400" spc="-1" strike="noStrike">
                <a:solidFill>
                  <a:srgbClr val="0b8286"/>
                </a:solidFill>
                <a:latin typeface="Montserrat"/>
                <a:ea typeface="DejaVu Sans"/>
              </a:rPr>
              <a:t>Stadthalle Graz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1536840" y="2473560"/>
            <a:ext cx="987804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Anreise mit öffentlichen Verkehrsmitteln</a:t>
            </a:r>
            <a:endParaRPr b="0" lang="de-AT" sz="28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Straßenbahnlinien 4</a:t>
            </a:r>
            <a:endParaRPr b="0" lang="de-AT" sz="28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zu Fuß vom Jakominiplatz (ca. 10 Minuten)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rechtzeitig vor Ort sein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nicht nervös machen lassen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07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Bild 3" descr=""/>
          <p:cNvPicPr/>
          <p:nvPr/>
        </p:nvPicPr>
        <p:blipFill>
          <a:blip r:embed="rId1"/>
          <a:stretch/>
        </p:blipFill>
        <p:spPr>
          <a:xfrm>
            <a:off x="2546640" y="1076400"/>
            <a:ext cx="7305480" cy="4869360"/>
          </a:xfrm>
          <a:prstGeom prst="rect">
            <a:avLst/>
          </a:prstGeom>
          <a:ln>
            <a:noFill/>
          </a:ln>
        </p:spPr>
      </p:pic>
      <p:sp>
        <p:nvSpPr>
          <p:cNvPr id="409" name="CustomShape 1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Bild 3" descr=""/>
          <p:cNvPicPr/>
          <p:nvPr/>
        </p:nvPicPr>
        <p:blipFill>
          <a:blip r:embed="rId1"/>
          <a:stretch/>
        </p:blipFill>
        <p:spPr>
          <a:xfrm>
            <a:off x="2949120" y="1330920"/>
            <a:ext cx="6291360" cy="4193280"/>
          </a:xfrm>
          <a:prstGeom prst="rect">
            <a:avLst/>
          </a:prstGeom>
          <a:ln>
            <a:noFill/>
          </a:ln>
        </p:spPr>
      </p:pic>
      <p:sp>
        <p:nvSpPr>
          <p:cNvPr id="412" name="CustomShape 1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536840" y="11847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Ablauf vor Ort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1536840" y="2358360"/>
            <a:ext cx="9878040" cy="368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3200" spc="-1" strike="noStrike">
                <a:solidFill>
                  <a:srgbClr val="f3eac9"/>
                </a:solidFill>
                <a:latin typeface="Montserrat"/>
                <a:ea typeface="DejaVu Sans"/>
              </a:rPr>
              <a:t>Registrierung</a:t>
            </a:r>
            <a:endParaRPr b="0" lang="de-AT" sz="32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3200" spc="-1" strike="noStrike">
                <a:solidFill>
                  <a:srgbClr val="f3eac9"/>
                </a:solidFill>
                <a:latin typeface="Montserrat"/>
                <a:ea typeface="DejaVu Sans"/>
              </a:rPr>
              <a:t>Lichtbildausweis</a:t>
            </a:r>
            <a:endParaRPr b="0" lang="de-AT" sz="32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3200" spc="-1" strike="noStrike">
                <a:solidFill>
                  <a:srgbClr val="f3eac9"/>
                </a:solidFill>
                <a:latin typeface="Montserrat"/>
                <a:ea typeface="DejaVu Sans"/>
              </a:rPr>
              <a:t>Bearbeitungsnummer</a:t>
            </a:r>
            <a:endParaRPr b="0" lang="de-AT" sz="32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3200" spc="-1" strike="noStrike">
                <a:solidFill>
                  <a:srgbClr val="f3eac9"/>
                </a:solidFill>
                <a:latin typeface="Montserrat"/>
                <a:ea typeface="DejaVu Sans"/>
              </a:rPr>
              <a:t>Ggf. 3G-Nachweis</a:t>
            </a:r>
            <a:endParaRPr b="0" lang="de-A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AT" sz="32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3200" spc="-1" strike="noStrike">
                <a:solidFill>
                  <a:srgbClr val="f3eac9"/>
                </a:solidFill>
                <a:latin typeface="Montserrat"/>
                <a:ea typeface="DejaVu Sans"/>
              </a:rPr>
              <a:t>Kostenlose Garderobe vor Ort</a:t>
            </a:r>
            <a:endParaRPr b="0" lang="de-AT" sz="32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3200" spc="-1" strike="noStrike">
                <a:solidFill>
                  <a:srgbClr val="f3eac9"/>
                </a:solidFill>
                <a:latin typeface="Montserrat"/>
                <a:ea typeface="DejaVu Sans"/>
              </a:rPr>
              <a:t>nicht erlaubte Gegenstände nicht am Körper tragen</a:t>
            </a:r>
            <a:endParaRPr b="0" lang="de-AT" sz="32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3200" spc="-1" strike="noStrike">
                <a:solidFill>
                  <a:srgbClr val="f3eac9"/>
                </a:solidFill>
                <a:latin typeface="Montserrat"/>
                <a:ea typeface="DejaVu Sans"/>
              </a:rPr>
              <a:t>Ggf. gar nicht erst mitnehmen</a:t>
            </a:r>
            <a:endParaRPr b="0" lang="de-AT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200" spc="-1" strike="noStrike"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17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Bild 3" descr=""/>
          <p:cNvPicPr/>
          <p:nvPr/>
        </p:nvPicPr>
        <p:blipFill>
          <a:blip r:embed="rId1"/>
          <a:stretch/>
        </p:blipFill>
        <p:spPr>
          <a:xfrm>
            <a:off x="2518200" y="1070640"/>
            <a:ext cx="7356600" cy="4903560"/>
          </a:xfrm>
          <a:prstGeom prst="rect">
            <a:avLst/>
          </a:prstGeom>
          <a:ln>
            <a:noFill/>
          </a:ln>
        </p:spPr>
      </p:pic>
      <p:sp>
        <p:nvSpPr>
          <p:cNvPr id="419" name="CustomShape 1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rafik 4" descr=""/>
          <p:cNvPicPr/>
          <p:nvPr/>
        </p:nvPicPr>
        <p:blipFill>
          <a:blip r:embed="rId1"/>
          <a:stretch/>
        </p:blipFill>
        <p:spPr>
          <a:xfrm>
            <a:off x="2585880" y="1226160"/>
            <a:ext cx="7017480" cy="4595760"/>
          </a:xfrm>
          <a:prstGeom prst="rect">
            <a:avLst/>
          </a:prstGeom>
          <a:ln>
            <a:noFill/>
          </a:ln>
        </p:spPr>
      </p:pic>
      <p:sp>
        <p:nvSpPr>
          <p:cNvPr id="422" name="CustomShape 1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1536840" y="659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Beim Test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25" name="CustomShape 2"/>
          <p:cNvSpPr/>
          <p:nvPr/>
        </p:nvSpPr>
        <p:spPr>
          <a:xfrm>
            <a:off x="1536840" y="1692000"/>
            <a:ext cx="9981000" cy="41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Verschnaufpausen nutzen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Toilettenbenutzung möglich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Testheft </a:t>
            </a:r>
            <a:endParaRPr b="0" lang="de-AT" sz="28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Herumkritzeln möglich (AUSSER während Figuren erkennen und Gedächtnis und Merkfähigkeit – auch nicht bei Zwischentests zu G&amp;M!)</a:t>
            </a:r>
            <a:endParaRPr b="0" lang="de-AT" sz="28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Farbige Seiten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Auswertungsbogen </a:t>
            </a:r>
            <a:endParaRPr b="0" lang="de-AT" sz="28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NUR dieser zählt </a:t>
            </a:r>
            <a:endParaRPr b="0" lang="de-AT" sz="28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Übertragen der Ergebnisse nicht vergessen!</a:t>
            </a:r>
            <a:endParaRPr b="0" lang="de-AT" sz="28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Zurückblättern verboten!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426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27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536840" y="659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Beim Test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1536840" y="1872000"/>
            <a:ext cx="9981000" cy="41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Keine Minuspunkte → raten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Gedächtnis- &amp; Merkfähigkeit sollten geschenkte Punkte sein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2,5 h Konzentration am Stück üben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31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6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PROGRAMM </a:t>
            </a:r>
            <a:r>
              <a:rPr b="0" lang="de-AT" sz="4400" spc="-1" strike="noStrike">
                <a:solidFill>
                  <a:srgbClr val="0b8286"/>
                </a:solidFill>
                <a:latin typeface="Montserrat"/>
                <a:ea typeface="DejaVu Sans"/>
              </a:rPr>
              <a:t>VORMITTAG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1944000" y="2247120"/>
            <a:ext cx="8493840" cy="365004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1152000" y="2808000"/>
            <a:ext cx="43128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1536840" y="659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Mittagspause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1260000" y="1872000"/>
            <a:ext cx="10725840" cy="44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Erst, wenn alle ihr Mittagspaket erhalten haben</a:t>
            </a:r>
            <a:endParaRPr b="0" lang="de-AT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0,5l Wasser</a:t>
            </a:r>
            <a:endParaRPr b="0" lang="de-AT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Langes belegtes Brötchen</a:t>
            </a:r>
            <a:endParaRPr b="0" lang="de-AT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Manner-Schnitte</a:t>
            </a:r>
            <a:endParaRPr b="0" lang="de-AT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Apfel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Hinten sitzt man näher an der Tür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(Garderobe coronaabhängig)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Mittagsschlaf, Spaziergang, mit Freunden quatschen, usw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434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35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1155600" y="106668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BEI UNKLARHEITEN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1155600" y="2183760"/>
            <a:ext cx="9878040" cy="62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Vor Ort Fragen stellen!</a:t>
            </a:r>
            <a:endParaRPr b="0" lang="de-AT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1159560" y="3154320"/>
            <a:ext cx="9878040" cy="62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de-AT" sz="3200" spc="-1" strike="noStrike">
                <a:solidFill>
                  <a:srgbClr val="0b8286"/>
                </a:solidFill>
                <a:latin typeface="Montserrat"/>
                <a:ea typeface="DejaVu Sans"/>
              </a:rPr>
              <a:t>Bei Fragen zum Aufnahmeverfahren:</a:t>
            </a:r>
            <a:endParaRPr b="0" lang="de-AT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200" spc="-1" strike="noStrike">
              <a:latin typeface="Arial"/>
            </a:endParaRPr>
          </a:p>
        </p:txBody>
      </p:sp>
      <p:sp>
        <p:nvSpPr>
          <p:cNvPr id="439" name="CustomShape 4"/>
          <p:cNvSpPr/>
          <p:nvPr/>
        </p:nvSpPr>
        <p:spPr>
          <a:xfrm>
            <a:off x="1155600" y="3850560"/>
            <a:ext cx="9878040" cy="241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Virtueller Medizinischer Campus (VMC)</a:t>
            </a:r>
            <a:endParaRPr b="0" lang="de-AT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i="1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aufnahmeverfahren@medunigraz.at</a:t>
            </a:r>
            <a:endParaRPr b="0" lang="de-AT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i="1" lang="de-AT" sz="2400" spc="-1" strike="noStrike">
                <a:solidFill>
                  <a:srgbClr val="f3eac9"/>
                </a:solidFill>
                <a:latin typeface="Montserrat"/>
                <a:ea typeface="DejaVu Sans"/>
              </a:rPr>
              <a:t>beratung@oehmedgraz.at</a:t>
            </a:r>
            <a:endParaRPr b="0" lang="de-A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de-A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de-AT" sz="2400" spc="-1" strike="noStrike">
              <a:latin typeface="Arial"/>
            </a:endParaRPr>
          </a:p>
        </p:txBody>
      </p:sp>
      <p:sp>
        <p:nvSpPr>
          <p:cNvPr id="440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41" name="CustomShape 6"/>
          <p:cNvSpPr/>
          <p:nvPr/>
        </p:nvSpPr>
        <p:spPr>
          <a:xfrm>
            <a:off x="1191600" y="5686560"/>
            <a:ext cx="987804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www.oehmedgraz.at/beratung/aufnahmeverfahren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442" name="CustomShape 7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1"/>
          <p:cNvGrpSpPr/>
          <p:nvPr/>
        </p:nvGrpSpPr>
        <p:grpSpPr>
          <a:xfrm>
            <a:off x="1155600" y="2332440"/>
            <a:ext cx="9878040" cy="2583720"/>
            <a:chOff x="1155600" y="2332440"/>
            <a:chExt cx="9878040" cy="2583720"/>
          </a:xfrm>
        </p:grpSpPr>
        <p:sp>
          <p:nvSpPr>
            <p:cNvPr id="444" name="CustomShape 2"/>
            <p:cNvSpPr/>
            <p:nvPr/>
          </p:nvSpPr>
          <p:spPr>
            <a:xfrm>
              <a:off x="1155600" y="2332440"/>
              <a:ext cx="9878040" cy="621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rmAutofit/>
            </a:bodyPr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1" lang="de-AT" sz="3200" spc="-1" strike="noStrike">
                  <a:solidFill>
                    <a:srgbClr val="0b8286"/>
                  </a:solidFill>
                  <a:latin typeface="Montserrat"/>
                  <a:ea typeface="DejaVu Sans"/>
                </a:rPr>
                <a:t>Bei Fragen zu Zulassung &amp; Studium:</a:t>
              </a:r>
              <a:endParaRPr b="0" lang="de-AT" sz="32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Bef>
                  <a:spcPts val="1001"/>
                </a:spcBef>
              </a:pPr>
              <a:endParaRPr b="0" lang="de-AT" sz="32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Bef>
                  <a:spcPts val="1001"/>
                </a:spcBef>
              </a:pPr>
              <a:endParaRPr b="0" lang="de-AT" sz="3200" spc="-1" strike="noStrike">
                <a:latin typeface="Arial"/>
              </a:endParaRPr>
            </a:p>
          </p:txBody>
        </p:sp>
        <p:sp>
          <p:nvSpPr>
            <p:cNvPr id="445" name="CustomShape 3"/>
            <p:cNvSpPr/>
            <p:nvPr/>
          </p:nvSpPr>
          <p:spPr>
            <a:xfrm>
              <a:off x="1155600" y="3028680"/>
              <a:ext cx="9878040" cy="1887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rmAutofit/>
            </a:bodyPr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0" lang="de-AT" sz="2800" spc="-1" strike="noStrike">
                  <a:solidFill>
                    <a:srgbClr val="f3eac9"/>
                  </a:solidFill>
                  <a:latin typeface="Montserrat"/>
                  <a:ea typeface="DejaVu Sans"/>
                </a:rPr>
                <a:t>Website der MedUni Graz</a:t>
              </a:r>
              <a:endParaRPr b="0" lang="de-AT" sz="2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0" i="1" lang="de-AT" sz="2800" spc="-1" strike="noStrike">
                  <a:solidFill>
                    <a:srgbClr val="f3eac9"/>
                  </a:solidFill>
                  <a:latin typeface="Montserrat"/>
                  <a:ea typeface="DejaVu Sans"/>
                </a:rPr>
                <a:t>studium@medunigraz.at</a:t>
              </a:r>
              <a:endParaRPr b="0" lang="de-AT" sz="2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endParaRPr b="0" lang="de-AT" sz="2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0" i="1" lang="de-AT" sz="2400" spc="-1" strike="noStrike">
                  <a:solidFill>
                    <a:srgbClr val="f3eac9"/>
                  </a:solidFill>
                  <a:latin typeface="Montserrat"/>
                  <a:ea typeface="DejaVu Sans"/>
                </a:rPr>
                <a:t>beratung@oehmedgraz.at</a:t>
              </a:r>
              <a:endParaRPr b="0" lang="de-AT" sz="24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endParaRPr b="0" lang="de-AT" sz="2400" spc="-1" strike="noStrike">
                <a:latin typeface="Arial"/>
              </a:endParaRPr>
            </a:p>
          </p:txBody>
        </p:sp>
      </p:grpSp>
      <p:sp>
        <p:nvSpPr>
          <p:cNvPr id="446" name="CustomShape 4"/>
          <p:cNvSpPr/>
          <p:nvPr/>
        </p:nvSpPr>
        <p:spPr>
          <a:xfrm>
            <a:off x="1155600" y="106668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BEI UNKLARHEITEN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47" name="CustomShape 5"/>
          <p:cNvSpPr/>
          <p:nvPr/>
        </p:nvSpPr>
        <p:spPr>
          <a:xfrm>
            <a:off x="1155600" y="4991040"/>
            <a:ext cx="9878040" cy="62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de-AT" sz="3200" spc="-1" strike="noStrike">
                <a:solidFill>
                  <a:srgbClr val="0b8286"/>
                </a:solidFill>
                <a:latin typeface="Montserrat"/>
                <a:ea typeface="DejaVu Sans"/>
              </a:rPr>
              <a:t>Persönliche Beratung nach Vereinbarung</a:t>
            </a:r>
            <a:endParaRPr b="0" lang="de-AT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200" spc="-1" strike="noStrike">
              <a:latin typeface="Arial"/>
            </a:endParaRPr>
          </a:p>
        </p:txBody>
      </p:sp>
      <p:sp>
        <p:nvSpPr>
          <p:cNvPr id="448" name="CustomShape 6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49" name="CustomShape 7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2"/>
          <p:cNvSpPr/>
          <p:nvPr/>
        </p:nvSpPr>
        <p:spPr>
          <a:xfrm>
            <a:off x="1523880" y="3602160"/>
            <a:ext cx="9141480" cy="16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2" name="Grafik 5" descr=""/>
          <p:cNvPicPr/>
          <p:nvPr/>
        </p:nvPicPr>
        <p:blipFill>
          <a:blip r:embed="rId1"/>
          <a:stretch/>
        </p:blipFill>
        <p:spPr>
          <a:xfrm>
            <a:off x="0" y="-108360"/>
            <a:ext cx="12189600" cy="7071840"/>
          </a:xfrm>
          <a:prstGeom prst="rect">
            <a:avLst/>
          </a:prstGeom>
          <a:ln>
            <a:noFill/>
          </a:ln>
        </p:spPr>
      </p:pic>
      <p:sp>
        <p:nvSpPr>
          <p:cNvPr id="453" name="CustomShape 3"/>
          <p:cNvSpPr/>
          <p:nvPr/>
        </p:nvSpPr>
        <p:spPr>
          <a:xfrm>
            <a:off x="1523880" y="2162160"/>
            <a:ext cx="9141480" cy="2575800"/>
          </a:xfrm>
          <a:prstGeom prst="rect">
            <a:avLst/>
          </a:prstGeom>
          <a:solidFill>
            <a:srgbClr val="27445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4"/>
          <p:cNvSpPr/>
          <p:nvPr/>
        </p:nvSpPr>
        <p:spPr>
          <a:xfrm>
            <a:off x="762120" y="2705760"/>
            <a:ext cx="10665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AT" sz="8800" spc="-1" strike="noStrike">
                <a:solidFill>
                  <a:srgbClr val="0b8286"/>
                </a:solidFill>
                <a:latin typeface="Montserrat"/>
                <a:ea typeface="DejaVu Sans"/>
              </a:rPr>
              <a:t>NACH DEM </a:t>
            </a:r>
            <a:r>
              <a:rPr b="1" lang="de-AT" sz="8800" spc="-1" strike="noStrike">
                <a:solidFill>
                  <a:srgbClr val="ea5138"/>
                </a:solidFill>
                <a:latin typeface="Montserrat"/>
                <a:ea typeface="DejaVu Sans"/>
              </a:rPr>
              <a:t>TEST</a:t>
            </a:r>
            <a:endParaRPr b="0" lang="de-AT" sz="8800" spc="-1" strike="noStrike">
              <a:latin typeface="Arial"/>
            </a:endParaRPr>
          </a:p>
        </p:txBody>
      </p:sp>
      <p:sp>
        <p:nvSpPr>
          <p:cNvPr id="455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56" name="CustomShape 6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Termine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58" name="CustomShape 2"/>
          <p:cNvSpPr/>
          <p:nvPr/>
        </p:nvSpPr>
        <p:spPr>
          <a:xfrm>
            <a:off x="1536840" y="2617920"/>
            <a:ext cx="987804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Aufnahmetest:</a:t>
            </a: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	</a:t>
            </a: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	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08.07.2020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Testergebnisse: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	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Ende KW 32 – Woche vom 08.08.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Inskription: </a:t>
            </a: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	</a:t>
            </a: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	</a:t>
            </a: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    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16.08 – 02.09.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Studienbeginn: </a:t>
            </a: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	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01.10.2021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</p:txBody>
      </p:sp>
      <p:sp>
        <p:nvSpPr>
          <p:cNvPr id="459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60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Ersti-Programm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1536840" y="2608560"/>
            <a:ext cx="9878040" cy="23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Ersti-Beratung: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	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das Wochendende/ die Woche 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                            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vor Studienbeginn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Ersti-Abend: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	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	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01.10.</a:t>
            </a: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0b8286"/>
                </a:solidFill>
                <a:latin typeface="Montserrat"/>
                <a:ea typeface="DejaVu Sans"/>
              </a:rPr>
              <a:t>Ersti-Tutorien:   </a:t>
            </a: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ab dem 03.10.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64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Aufbau des Studiums</a:t>
            </a:r>
            <a:endParaRPr b="0" lang="de-AT" sz="4400" spc="-1" strike="noStrike">
              <a:latin typeface="Arial"/>
            </a:endParaRPr>
          </a:p>
        </p:txBody>
      </p:sp>
      <p:grpSp>
        <p:nvGrpSpPr>
          <p:cNvPr id="466" name="Group 2"/>
          <p:cNvGrpSpPr/>
          <p:nvPr/>
        </p:nvGrpSpPr>
        <p:grpSpPr>
          <a:xfrm>
            <a:off x="1545480" y="3282120"/>
            <a:ext cx="9860760" cy="1627920"/>
            <a:chOff x="1545480" y="3282120"/>
            <a:chExt cx="9860760" cy="1627920"/>
          </a:xfrm>
        </p:grpSpPr>
        <p:sp>
          <p:nvSpPr>
            <p:cNvPr id="467" name="CustomShape 3"/>
            <p:cNvSpPr/>
            <p:nvPr/>
          </p:nvSpPr>
          <p:spPr>
            <a:xfrm>
              <a:off x="1545480" y="3282120"/>
              <a:ext cx="2593080" cy="1627920"/>
            </a:xfrm>
            <a:prstGeom prst="roundRect">
              <a:avLst>
                <a:gd name="adj" fmla="val 10000"/>
              </a:avLst>
            </a:prstGeom>
            <a:solidFill>
              <a:srgbClr val="0b828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00160" rIns="152280" tIns="200160" bIns="199800" anchor="ctr"/>
            <a:p>
              <a:pPr algn="ctr">
                <a:lnSpc>
                  <a:spcPct val="90000"/>
                </a:lnSpc>
                <a:spcAft>
                  <a:spcPts val="1400"/>
                </a:spcAft>
              </a:pPr>
              <a:r>
                <a:rPr b="1" lang="de-AT" sz="4000" spc="-1" strike="noStrike">
                  <a:solidFill>
                    <a:srgbClr val="f3eac9"/>
                  </a:solidFill>
                  <a:latin typeface="Calibri"/>
                  <a:ea typeface="DejaVu Sans"/>
                </a:rPr>
                <a:t>Vorklinik</a:t>
              </a:r>
              <a:endParaRPr b="0" lang="de-AT" sz="40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b="0" lang="de-AT" sz="3200" spc="-1" strike="noStrike">
                  <a:solidFill>
                    <a:srgbClr val="f3eac9"/>
                  </a:solidFill>
                  <a:latin typeface="Calibri"/>
                  <a:ea typeface="DejaVu Sans"/>
                </a:rPr>
                <a:t>2 Jahre</a:t>
              </a:r>
              <a:endParaRPr b="0" lang="de-AT" sz="3200" spc="-1" strike="noStrike">
                <a:latin typeface="Arial"/>
              </a:endParaRPr>
            </a:p>
          </p:txBody>
        </p:sp>
        <p:sp>
          <p:nvSpPr>
            <p:cNvPr id="468" name="CustomShape 4"/>
            <p:cNvSpPr/>
            <p:nvPr/>
          </p:nvSpPr>
          <p:spPr>
            <a:xfrm>
              <a:off x="4400640" y="3775320"/>
              <a:ext cx="547920" cy="6411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a5138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CustomShape 5"/>
            <p:cNvSpPr/>
            <p:nvPr/>
          </p:nvSpPr>
          <p:spPr>
            <a:xfrm>
              <a:off x="5179320" y="3282120"/>
              <a:ext cx="2593080" cy="1627920"/>
            </a:xfrm>
            <a:prstGeom prst="roundRect">
              <a:avLst>
                <a:gd name="adj" fmla="val 10000"/>
              </a:avLst>
            </a:prstGeom>
            <a:solidFill>
              <a:srgbClr val="0b828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00160" rIns="152280" tIns="200160" bIns="199800" anchor="ctr"/>
            <a:p>
              <a:pPr algn="ctr">
                <a:lnSpc>
                  <a:spcPct val="90000"/>
                </a:lnSpc>
                <a:spcAft>
                  <a:spcPts val="1400"/>
                </a:spcAft>
              </a:pPr>
              <a:r>
                <a:rPr b="1" lang="de-AT" sz="4000" spc="-1" strike="noStrike">
                  <a:solidFill>
                    <a:srgbClr val="f3eac9"/>
                  </a:solidFill>
                  <a:latin typeface="Calibri"/>
                  <a:ea typeface="DejaVu Sans"/>
                </a:rPr>
                <a:t>Klinik</a:t>
              </a:r>
              <a:endParaRPr b="0" lang="de-AT" sz="40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b="0" lang="de-AT" sz="3200" spc="-1" strike="noStrike">
                  <a:solidFill>
                    <a:srgbClr val="f3eac9"/>
                  </a:solidFill>
                  <a:latin typeface="Calibri"/>
                  <a:ea typeface="DejaVu Sans"/>
                </a:rPr>
                <a:t>3 Jahre</a:t>
              </a:r>
              <a:endParaRPr b="0" lang="de-AT" sz="3200" spc="-1" strike="noStrike">
                <a:latin typeface="Arial"/>
              </a:endParaRPr>
            </a:p>
          </p:txBody>
        </p:sp>
        <p:sp>
          <p:nvSpPr>
            <p:cNvPr id="470" name="CustomShape 6"/>
            <p:cNvSpPr/>
            <p:nvPr/>
          </p:nvSpPr>
          <p:spPr>
            <a:xfrm>
              <a:off x="8034480" y="3775320"/>
              <a:ext cx="547920" cy="6411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a5138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CustomShape 7"/>
            <p:cNvSpPr/>
            <p:nvPr/>
          </p:nvSpPr>
          <p:spPr>
            <a:xfrm>
              <a:off x="8813160" y="3282120"/>
              <a:ext cx="2593080" cy="1627920"/>
            </a:xfrm>
            <a:prstGeom prst="roundRect">
              <a:avLst>
                <a:gd name="adj" fmla="val 10000"/>
              </a:avLst>
            </a:prstGeom>
            <a:solidFill>
              <a:srgbClr val="0b828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00160" rIns="152280" tIns="200160" bIns="199800" anchor="ctr"/>
            <a:p>
              <a:pPr algn="ctr">
                <a:lnSpc>
                  <a:spcPct val="90000"/>
                </a:lnSpc>
                <a:spcAft>
                  <a:spcPts val="1400"/>
                </a:spcAft>
              </a:pPr>
              <a:r>
                <a:rPr b="1" lang="de-AT" sz="4000" spc="-1" strike="noStrike">
                  <a:solidFill>
                    <a:srgbClr val="f3eac9"/>
                  </a:solidFill>
                  <a:latin typeface="Calibri"/>
                  <a:ea typeface="DejaVu Sans"/>
                </a:rPr>
                <a:t>KPJ</a:t>
              </a:r>
              <a:endParaRPr b="0" lang="de-AT" sz="40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b="0" lang="de-AT" sz="3200" spc="-1" strike="noStrike">
                  <a:solidFill>
                    <a:srgbClr val="f3eac9"/>
                  </a:solidFill>
                  <a:latin typeface="Calibri"/>
                  <a:ea typeface="DejaVu Sans"/>
                </a:rPr>
                <a:t>1 Jahr</a:t>
              </a:r>
              <a:endParaRPr b="0" lang="de-AT" sz="3200" spc="-1" strike="noStrike">
                <a:latin typeface="Arial"/>
              </a:endParaRPr>
            </a:p>
          </p:txBody>
        </p:sp>
      </p:grpSp>
      <p:sp>
        <p:nvSpPr>
          <p:cNvPr id="472" name="CustomShape 8"/>
          <p:cNvSpPr/>
          <p:nvPr/>
        </p:nvSpPr>
        <p:spPr>
          <a:xfrm>
            <a:off x="1913400" y="2886120"/>
            <a:ext cx="182844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AT" sz="1800" spc="-1" strike="noStrike">
                <a:solidFill>
                  <a:srgbClr val="f3eac9"/>
                </a:solidFill>
                <a:latin typeface="Montserrat"/>
                <a:ea typeface="DejaVu Sans"/>
              </a:rPr>
              <a:t>1. Abschnitt</a:t>
            </a:r>
            <a:endParaRPr b="0" lang="de-AT" sz="1800" spc="-1" strike="noStrike">
              <a:latin typeface="Arial"/>
            </a:endParaRPr>
          </a:p>
        </p:txBody>
      </p:sp>
      <p:sp>
        <p:nvSpPr>
          <p:cNvPr id="473" name="CustomShape 9"/>
          <p:cNvSpPr/>
          <p:nvPr/>
        </p:nvSpPr>
        <p:spPr>
          <a:xfrm>
            <a:off x="5410080" y="28861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AT" sz="1800" spc="-1" strike="noStrike">
                <a:solidFill>
                  <a:srgbClr val="f3eac9"/>
                </a:solidFill>
                <a:latin typeface="Montserrat"/>
                <a:ea typeface="DejaVu Sans"/>
              </a:rPr>
              <a:t>2. Abschnitt</a:t>
            </a:r>
            <a:endParaRPr b="0" lang="de-AT" sz="1800" spc="-1" strike="noStrike">
              <a:latin typeface="Arial"/>
            </a:endParaRPr>
          </a:p>
        </p:txBody>
      </p:sp>
      <p:sp>
        <p:nvSpPr>
          <p:cNvPr id="474" name="CustomShape 10"/>
          <p:cNvSpPr/>
          <p:nvPr/>
        </p:nvSpPr>
        <p:spPr>
          <a:xfrm>
            <a:off x="9191520" y="2886120"/>
            <a:ext cx="18738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AT" sz="1800" spc="-1" strike="noStrike">
                <a:solidFill>
                  <a:srgbClr val="f3eac9"/>
                </a:solidFill>
                <a:latin typeface="Montserrat"/>
                <a:ea typeface="DejaVu Sans"/>
              </a:rPr>
              <a:t>3. Abschnitt</a:t>
            </a:r>
            <a:endParaRPr b="0" lang="de-AT" sz="1800" spc="-1" strike="noStrike">
              <a:latin typeface="Arial"/>
            </a:endParaRPr>
          </a:p>
        </p:txBody>
      </p:sp>
      <p:sp>
        <p:nvSpPr>
          <p:cNvPr id="475" name="CustomShape 11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76" name="CustomShape 1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8402760" y="3978000"/>
            <a:ext cx="3786840" cy="2877480"/>
          </a:xfrm>
          <a:prstGeom prst="rect">
            <a:avLst/>
          </a:prstGeom>
          <a:solidFill>
            <a:srgbClr val="2c475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2"/>
          <p:cNvSpPr/>
          <p:nvPr/>
        </p:nvSpPr>
        <p:spPr>
          <a:xfrm>
            <a:off x="0" y="0"/>
            <a:ext cx="3786840" cy="2877480"/>
          </a:xfrm>
          <a:prstGeom prst="rect">
            <a:avLst/>
          </a:prstGeom>
          <a:solidFill>
            <a:srgbClr val="2c475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3"/>
          <p:cNvSpPr/>
          <p:nvPr/>
        </p:nvSpPr>
        <p:spPr>
          <a:xfrm>
            <a:off x="1155600" y="47232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1. Semester</a:t>
            </a:r>
            <a:endParaRPr b="0" lang="de-AT" sz="4400" spc="-1" strike="noStrike">
              <a:latin typeface="Arial"/>
            </a:endParaRPr>
          </a:p>
        </p:txBody>
      </p:sp>
      <p:pic>
        <p:nvPicPr>
          <p:cNvPr id="480" name="Grafik 5" descr=""/>
          <p:cNvPicPr/>
          <p:nvPr/>
        </p:nvPicPr>
        <p:blipFill>
          <a:blip r:embed="rId1"/>
          <a:stretch/>
        </p:blipFill>
        <p:spPr>
          <a:xfrm>
            <a:off x="1672200" y="1471320"/>
            <a:ext cx="8865360" cy="5037480"/>
          </a:xfrm>
          <a:prstGeom prst="rect">
            <a:avLst/>
          </a:prstGeom>
          <a:ln>
            <a:noFill/>
          </a:ln>
        </p:spPr>
      </p:pic>
      <p:sp>
        <p:nvSpPr>
          <p:cNvPr id="481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82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8402760" y="3978000"/>
            <a:ext cx="3786840" cy="2877480"/>
          </a:xfrm>
          <a:prstGeom prst="rect">
            <a:avLst/>
          </a:prstGeom>
          <a:solidFill>
            <a:srgbClr val="2c475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2"/>
          <p:cNvSpPr/>
          <p:nvPr/>
        </p:nvSpPr>
        <p:spPr>
          <a:xfrm>
            <a:off x="0" y="0"/>
            <a:ext cx="3786840" cy="2877480"/>
          </a:xfrm>
          <a:prstGeom prst="rect">
            <a:avLst/>
          </a:prstGeom>
          <a:solidFill>
            <a:srgbClr val="2c475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3"/>
          <p:cNvSpPr/>
          <p:nvPr/>
        </p:nvSpPr>
        <p:spPr>
          <a:xfrm>
            <a:off x="1155600" y="47232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2. Semester</a:t>
            </a:r>
            <a:endParaRPr b="0" lang="de-AT" sz="4400" spc="-1" strike="noStrike">
              <a:latin typeface="Arial"/>
            </a:endParaRPr>
          </a:p>
        </p:txBody>
      </p:sp>
      <p:pic>
        <p:nvPicPr>
          <p:cNvPr id="486" name="Grafik 2" descr=""/>
          <p:cNvPicPr/>
          <p:nvPr/>
        </p:nvPicPr>
        <p:blipFill>
          <a:blip r:embed="rId1"/>
          <a:stretch/>
        </p:blipFill>
        <p:spPr>
          <a:xfrm>
            <a:off x="1584360" y="1477080"/>
            <a:ext cx="9020880" cy="5037480"/>
          </a:xfrm>
          <a:prstGeom prst="rect">
            <a:avLst/>
          </a:prstGeom>
          <a:ln>
            <a:noFill/>
          </a:ln>
        </p:spPr>
      </p:pic>
      <p:sp>
        <p:nvSpPr>
          <p:cNvPr id="487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88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15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Nach dem Studium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1536840" y="2473560"/>
            <a:ext cx="987804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Basisausbildung:     9     Monate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Allgemeinmedizin:   3,5 Monate</a:t>
            </a:r>
            <a:endParaRPr b="0" lang="de-AT" sz="2800" spc="-1" strike="noStrike">
              <a:latin typeface="Arial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Facharzt:                  7    Jahre</a:t>
            </a:r>
            <a:endParaRPr b="0" lang="de-AT" sz="28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Internistische Fächer</a:t>
            </a:r>
            <a:endParaRPr b="0" lang="de-AT" sz="28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Chirurgische Fächer</a:t>
            </a:r>
            <a:endParaRPr b="0" lang="de-AT" sz="2800" spc="-1" strike="noStrike">
              <a:latin typeface="Arial"/>
            </a:endParaRPr>
          </a:p>
          <a:p>
            <a:pPr lvl="1" marL="685800" indent="-226080">
              <a:lnSpc>
                <a:spcPct val="90000"/>
              </a:lnSpc>
              <a:spcBef>
                <a:spcPts val="499"/>
              </a:spcBef>
              <a:buClr>
                <a:srgbClr val="0b8286"/>
              </a:buClr>
              <a:buFont typeface="Arial"/>
              <a:buChar char="•"/>
            </a:pPr>
            <a:r>
              <a:rPr b="0" lang="de-AT" sz="2800" spc="-1" strike="noStrike">
                <a:solidFill>
                  <a:srgbClr val="f3eac9"/>
                </a:solidFill>
                <a:latin typeface="Montserrat"/>
                <a:ea typeface="DejaVu Sans"/>
              </a:rPr>
              <a:t>Andere Fächer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92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36840" y="127116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PROGRAMM </a:t>
            </a:r>
            <a:r>
              <a:rPr b="0" lang="de-AT" sz="4400" spc="-1" strike="noStrike">
                <a:solidFill>
                  <a:srgbClr val="0b8286"/>
                </a:solidFill>
                <a:latin typeface="Montserrat"/>
                <a:ea typeface="DejaVu Sans"/>
              </a:rPr>
              <a:t>NACHMITTAG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1944000" y="2243880"/>
            <a:ext cx="8422200" cy="1929960"/>
          </a:xfrm>
          <a:prstGeom prst="rect">
            <a:avLst/>
          </a:prstGeom>
          <a:ln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1536840" y="290664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Plan B?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495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2"/>
          <p:cNvSpPr/>
          <p:nvPr/>
        </p:nvSpPr>
        <p:spPr>
          <a:xfrm>
            <a:off x="1523880" y="3602160"/>
            <a:ext cx="9141480" cy="16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8" name="Grafik 5" descr=""/>
          <p:cNvPicPr/>
          <p:nvPr/>
        </p:nvPicPr>
        <p:blipFill>
          <a:blip r:embed="rId1"/>
          <a:stretch/>
        </p:blipFill>
        <p:spPr>
          <a:xfrm>
            <a:off x="0" y="-108360"/>
            <a:ext cx="12189600" cy="7071840"/>
          </a:xfrm>
          <a:prstGeom prst="rect">
            <a:avLst/>
          </a:prstGeom>
          <a:ln>
            <a:noFill/>
          </a:ln>
        </p:spPr>
      </p:pic>
      <p:sp>
        <p:nvSpPr>
          <p:cNvPr id="499" name="CustomShape 3"/>
          <p:cNvSpPr/>
          <p:nvPr/>
        </p:nvSpPr>
        <p:spPr>
          <a:xfrm>
            <a:off x="1523880" y="2162160"/>
            <a:ext cx="9141480" cy="2575800"/>
          </a:xfrm>
          <a:prstGeom prst="rect">
            <a:avLst/>
          </a:prstGeom>
          <a:solidFill>
            <a:srgbClr val="27445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4"/>
          <p:cNvSpPr/>
          <p:nvPr/>
        </p:nvSpPr>
        <p:spPr>
          <a:xfrm>
            <a:off x="762120" y="2705760"/>
            <a:ext cx="10665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AT" sz="8800" spc="-1" strike="noStrike">
                <a:solidFill>
                  <a:srgbClr val="ea5138"/>
                </a:solidFill>
                <a:latin typeface="Montserrat"/>
                <a:ea typeface="DejaVu Sans"/>
              </a:rPr>
              <a:t>EVALUIERUNG</a:t>
            </a:r>
            <a:endParaRPr b="0" lang="de-AT" sz="8800" spc="-1" strike="noStrike">
              <a:latin typeface="Arial"/>
            </a:endParaRPr>
          </a:p>
        </p:txBody>
      </p:sp>
      <p:sp>
        <p:nvSpPr>
          <p:cNvPr id="501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502" name="CustomShape 6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2"/>
          <p:cNvSpPr/>
          <p:nvPr/>
        </p:nvSpPr>
        <p:spPr>
          <a:xfrm>
            <a:off x="1523880" y="3602160"/>
            <a:ext cx="9141480" cy="16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5" name="Grafik 5" descr=""/>
          <p:cNvPicPr/>
          <p:nvPr/>
        </p:nvPicPr>
        <p:blipFill>
          <a:blip r:embed="rId1"/>
          <a:stretch/>
        </p:blipFill>
        <p:spPr>
          <a:xfrm>
            <a:off x="0" y="-108360"/>
            <a:ext cx="12189600" cy="7071840"/>
          </a:xfrm>
          <a:prstGeom prst="rect">
            <a:avLst/>
          </a:prstGeom>
          <a:ln>
            <a:noFill/>
          </a:ln>
        </p:spPr>
      </p:pic>
      <p:sp>
        <p:nvSpPr>
          <p:cNvPr id="506" name="CustomShape 3"/>
          <p:cNvSpPr/>
          <p:nvPr/>
        </p:nvSpPr>
        <p:spPr>
          <a:xfrm>
            <a:off x="1523880" y="2162160"/>
            <a:ext cx="9141480" cy="2575800"/>
          </a:xfrm>
          <a:prstGeom prst="rect">
            <a:avLst/>
          </a:prstGeom>
          <a:solidFill>
            <a:srgbClr val="27445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4"/>
          <p:cNvSpPr/>
          <p:nvPr/>
        </p:nvSpPr>
        <p:spPr>
          <a:xfrm>
            <a:off x="762120" y="2705760"/>
            <a:ext cx="10665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AT" sz="8800" spc="-1" strike="noStrike">
                <a:solidFill>
                  <a:srgbClr val="0b8286"/>
                </a:solidFill>
                <a:latin typeface="Montserrat"/>
                <a:ea typeface="DejaVu Sans"/>
              </a:rPr>
              <a:t>VIELEN </a:t>
            </a:r>
            <a:r>
              <a:rPr b="1" lang="de-AT" sz="8800" spc="-1" strike="noStrike">
                <a:solidFill>
                  <a:srgbClr val="ea5138"/>
                </a:solidFill>
                <a:latin typeface="Montserrat"/>
                <a:ea typeface="DejaVu Sans"/>
              </a:rPr>
              <a:t>DANK!</a:t>
            </a:r>
            <a:endParaRPr b="0" lang="de-AT" sz="8800" spc="-1" strike="noStrike">
              <a:latin typeface="Arial"/>
            </a:endParaRPr>
          </a:p>
        </p:txBody>
      </p:sp>
      <p:sp>
        <p:nvSpPr>
          <p:cNvPr id="508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509" name="CustomShape 6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2"/>
          <p:cNvSpPr/>
          <p:nvPr/>
        </p:nvSpPr>
        <p:spPr>
          <a:xfrm>
            <a:off x="1523880" y="3602160"/>
            <a:ext cx="9141480" cy="16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2" name="Grafik 5" descr=""/>
          <p:cNvPicPr/>
          <p:nvPr/>
        </p:nvPicPr>
        <p:blipFill>
          <a:blip r:embed="rId1"/>
          <a:stretch/>
        </p:blipFill>
        <p:spPr>
          <a:xfrm>
            <a:off x="0" y="-108360"/>
            <a:ext cx="12189600" cy="7071840"/>
          </a:xfrm>
          <a:prstGeom prst="rect">
            <a:avLst/>
          </a:prstGeom>
          <a:ln>
            <a:noFill/>
          </a:ln>
        </p:spPr>
      </p:pic>
      <p:sp>
        <p:nvSpPr>
          <p:cNvPr id="513" name="CustomShape 3"/>
          <p:cNvSpPr/>
          <p:nvPr/>
        </p:nvSpPr>
        <p:spPr>
          <a:xfrm>
            <a:off x="1523880" y="2162160"/>
            <a:ext cx="9141480" cy="2575800"/>
          </a:xfrm>
          <a:prstGeom prst="rect">
            <a:avLst/>
          </a:prstGeom>
          <a:solidFill>
            <a:srgbClr val="27445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4"/>
          <p:cNvSpPr/>
          <p:nvPr/>
        </p:nvSpPr>
        <p:spPr>
          <a:xfrm>
            <a:off x="762120" y="2705760"/>
            <a:ext cx="1066536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AT" sz="8800" spc="-1" strike="noStrike">
                <a:solidFill>
                  <a:srgbClr val="0b8286"/>
                </a:solidFill>
                <a:latin typeface="Montserrat"/>
                <a:ea typeface="DejaVu Sans"/>
              </a:rPr>
              <a:t>VIEL </a:t>
            </a:r>
            <a:r>
              <a:rPr b="1" lang="de-AT" sz="8800" spc="-1" strike="noStrike">
                <a:solidFill>
                  <a:srgbClr val="ea5138"/>
                </a:solidFill>
                <a:latin typeface="Montserrat"/>
                <a:ea typeface="DejaVu Sans"/>
              </a:rPr>
              <a:t>ERFOLG!</a:t>
            </a:r>
            <a:endParaRPr b="0" lang="de-AT" sz="8800" spc="-1" strike="noStrike">
              <a:latin typeface="Arial"/>
            </a:endParaRPr>
          </a:p>
        </p:txBody>
      </p:sp>
      <p:sp>
        <p:nvSpPr>
          <p:cNvPr id="515" name="CustomShape 5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516" name="CustomShape 6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517" name="CustomShape 7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518" name="CustomShape 8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536840" y="564480"/>
            <a:ext cx="987804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Organisatorisches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1481760" y="1644120"/>
            <a:ext cx="3127680" cy="35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ea5138"/>
                </a:solidFill>
                <a:latin typeface="Montserrat"/>
                <a:ea typeface="DejaVu Sans"/>
              </a:rPr>
              <a:t>Mikro &amp; Cam</a:t>
            </a:r>
            <a:endParaRPr b="0" lang="de-AT" sz="28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ea5138"/>
                </a:solidFill>
                <a:latin typeface="Montserrat"/>
                <a:ea typeface="DejaVu Sans"/>
              </a:rPr>
              <a:t>Fragen</a:t>
            </a:r>
            <a:endParaRPr b="0" lang="de-AT" sz="28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ea5138"/>
                </a:solidFill>
                <a:latin typeface="Montserrat"/>
                <a:ea typeface="DejaVu Sans"/>
              </a:rPr>
              <a:t> </a:t>
            </a:r>
            <a:r>
              <a:rPr b="1" lang="de-AT" sz="2800" spc="-1" strike="noStrike">
                <a:solidFill>
                  <a:srgbClr val="ea5138"/>
                </a:solidFill>
                <a:latin typeface="Montserrat"/>
                <a:ea typeface="DejaVu Sans"/>
              </a:rPr>
              <a:t>pers. Beratung</a:t>
            </a:r>
            <a:endParaRPr b="0" lang="de-AT" sz="28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ea5138"/>
                </a:solidFill>
                <a:latin typeface="Montserrat"/>
                <a:ea typeface="DejaVu Sans"/>
              </a:rPr>
              <a:t>Workshops</a:t>
            </a:r>
            <a:endParaRPr b="0" lang="de-AT" sz="28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b="0" lang="de-AT" sz="28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1" lang="de-AT" sz="2800" spc="-1" strike="noStrike">
                <a:solidFill>
                  <a:srgbClr val="ea5138"/>
                </a:solidFill>
                <a:latin typeface="Montserrat"/>
                <a:ea typeface="DejaVu Sans"/>
              </a:rPr>
              <a:t>Rückmeldung</a:t>
            </a:r>
            <a:endParaRPr b="0" lang="de-AT" sz="28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4941360" y="1728000"/>
            <a:ext cx="6612480" cy="482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AT" sz="3600" spc="-1" strike="noStrike">
                <a:solidFill>
                  <a:srgbClr val="f3eac9"/>
                </a:solidFill>
                <a:latin typeface="Montserrat"/>
                <a:ea typeface="DejaVu Sans"/>
              </a:rPr>
              <a:t>Aus</a:t>
            </a: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AT" sz="3600" spc="-1" strike="noStrike">
                <a:solidFill>
                  <a:srgbClr val="f3eac9"/>
                </a:solidFill>
                <a:latin typeface="Montserrat"/>
                <a:ea typeface="DejaVu Sans"/>
              </a:rPr>
              <a:t>Bitte in den Chat</a:t>
            </a: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AT" sz="3600" spc="-1" strike="noStrike">
                <a:solidFill>
                  <a:srgbClr val="f3eac9"/>
                </a:solidFill>
                <a:latin typeface="Montserrat"/>
                <a:ea typeface="DejaVu Sans"/>
              </a:rPr>
              <a:t>Am Ende jedes Vortrags beantwortet</a:t>
            </a: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AT" sz="3600" spc="-1" strike="noStrike">
                <a:solidFill>
                  <a:srgbClr val="f3eac9"/>
                </a:solidFill>
                <a:latin typeface="Montserrat"/>
                <a:ea typeface="DejaVu Sans"/>
              </a:rPr>
              <a:t>Ab 14:20 offene Fragerunde</a:t>
            </a: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AT" sz="3600" spc="-1" strike="noStrike">
                <a:solidFill>
                  <a:srgbClr val="f3eac9"/>
                </a:solidFill>
                <a:latin typeface="Montserrat"/>
                <a:ea typeface="DejaVu Sans"/>
              </a:rPr>
              <a:t>KFF und Drahtbiegen laufen parallel</a:t>
            </a: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AT" sz="3600" spc="-1" strike="noStrike">
                <a:solidFill>
                  <a:srgbClr val="f3eac9"/>
                </a:solidFill>
                <a:latin typeface="Montserrat"/>
                <a:ea typeface="DejaVu Sans"/>
              </a:rPr>
              <a:t>Wechsel jederzeit möglich</a:t>
            </a: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AT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AT" sz="3600" spc="-1" strike="noStrike">
                <a:solidFill>
                  <a:srgbClr val="f3eac9"/>
                </a:solidFill>
                <a:latin typeface="Montserrat"/>
                <a:ea typeface="DejaVu Sans"/>
              </a:rPr>
              <a:t>Link auf der Homepage</a:t>
            </a:r>
            <a:endParaRPr b="0" lang="de-AT" sz="3600" spc="-1" strike="noStrike"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4614480" y="1885680"/>
            <a:ext cx="315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b828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5"/>
          <p:cNvSpPr/>
          <p:nvPr/>
        </p:nvSpPr>
        <p:spPr>
          <a:xfrm>
            <a:off x="4614480" y="2972880"/>
            <a:ext cx="315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b828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6"/>
          <p:cNvSpPr/>
          <p:nvPr/>
        </p:nvSpPr>
        <p:spPr>
          <a:xfrm>
            <a:off x="4614480" y="3389040"/>
            <a:ext cx="315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b828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7"/>
          <p:cNvSpPr/>
          <p:nvPr/>
        </p:nvSpPr>
        <p:spPr>
          <a:xfrm>
            <a:off x="4614480" y="4120200"/>
            <a:ext cx="315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b828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8"/>
          <p:cNvSpPr/>
          <p:nvPr/>
        </p:nvSpPr>
        <p:spPr>
          <a:xfrm>
            <a:off x="4614480" y="5200200"/>
            <a:ext cx="315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b828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9"/>
          <p:cNvSpPr/>
          <p:nvPr/>
        </p:nvSpPr>
        <p:spPr>
          <a:xfrm>
            <a:off x="4614480" y="6352200"/>
            <a:ext cx="315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b828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10"/>
          <p:cNvSpPr/>
          <p:nvPr/>
        </p:nvSpPr>
        <p:spPr>
          <a:xfrm>
            <a:off x="4614480" y="5560200"/>
            <a:ext cx="315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b828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11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248" name="CustomShape 1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731960" y="1271160"/>
            <a:ext cx="8725320" cy="10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de-AT" sz="4400" spc="-1" strike="noStrike">
                <a:solidFill>
                  <a:srgbClr val="ea5138"/>
                </a:solidFill>
                <a:latin typeface="Montserrat"/>
                <a:ea typeface="DejaVu Sans"/>
              </a:rPr>
              <a:t>MedAT Allgemein</a:t>
            </a:r>
            <a:endParaRPr b="0" lang="de-AT" sz="4400" spc="-1" strike="noStrike">
              <a:latin typeface="Arial"/>
            </a:endParaRPr>
          </a:p>
        </p:txBody>
      </p:sp>
      <p:grpSp>
        <p:nvGrpSpPr>
          <p:cNvPr id="250" name="Group 2"/>
          <p:cNvGrpSpPr/>
          <p:nvPr/>
        </p:nvGrpSpPr>
        <p:grpSpPr>
          <a:xfrm>
            <a:off x="970560" y="3054960"/>
            <a:ext cx="10248120" cy="609480"/>
            <a:chOff x="970560" y="3054960"/>
            <a:chExt cx="10248120" cy="609480"/>
          </a:xfrm>
        </p:grpSpPr>
        <p:sp>
          <p:nvSpPr>
            <p:cNvPr id="251" name="CustomShape 3"/>
            <p:cNvSpPr/>
            <p:nvPr/>
          </p:nvSpPr>
          <p:spPr>
            <a:xfrm>
              <a:off x="970560" y="3054960"/>
              <a:ext cx="3597480" cy="609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rmAutofit/>
            </a:bodyPr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0" lang="de-AT" sz="3200" spc="-1" strike="noStrike">
                  <a:solidFill>
                    <a:srgbClr val="f3eac9"/>
                  </a:solidFill>
                  <a:latin typeface="Montserrat"/>
                  <a:ea typeface="DejaVu Sans"/>
                </a:rPr>
                <a:t>Zeitdruck</a:t>
              </a:r>
              <a:endParaRPr b="0" lang="de-AT" sz="3200" spc="-1" strike="noStrike">
                <a:latin typeface="Arial"/>
              </a:endParaRPr>
            </a:p>
          </p:txBody>
        </p:sp>
        <p:sp>
          <p:nvSpPr>
            <p:cNvPr id="252" name="CustomShape 4"/>
            <p:cNvSpPr/>
            <p:nvPr/>
          </p:nvSpPr>
          <p:spPr>
            <a:xfrm>
              <a:off x="7621200" y="3054960"/>
              <a:ext cx="3597480" cy="609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90000"/>
                </a:lnSpc>
                <a:spcBef>
                  <a:spcPts val="1001"/>
                </a:spcBef>
              </a:pPr>
              <a:r>
                <a:rPr b="0" lang="de-AT" sz="3600" spc="-1" strike="noStrike">
                  <a:solidFill>
                    <a:srgbClr val="f3eac9"/>
                  </a:solidFill>
                  <a:latin typeface="Montserrat"/>
                  <a:ea typeface="DejaVu Sans"/>
                </a:rPr>
                <a:t>anstrengend</a:t>
              </a:r>
              <a:endParaRPr b="0" lang="de-AT" sz="3600" spc="-1" strike="noStrike">
                <a:latin typeface="Arial"/>
              </a:endParaRPr>
            </a:p>
          </p:txBody>
        </p:sp>
      </p:grpSp>
      <p:sp>
        <p:nvSpPr>
          <p:cNvPr id="253" name="CustomShape 5"/>
          <p:cNvSpPr/>
          <p:nvPr/>
        </p:nvSpPr>
        <p:spPr>
          <a:xfrm>
            <a:off x="4397760" y="4550040"/>
            <a:ext cx="3048120" cy="6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de-AT" sz="3600" spc="-1" strike="noStrike">
                <a:solidFill>
                  <a:srgbClr val="f3eac9"/>
                </a:solidFill>
                <a:latin typeface="Montserrat"/>
                <a:ea typeface="DejaVu Sans"/>
              </a:rPr>
              <a:t>stressig</a:t>
            </a:r>
            <a:endParaRPr b="0" lang="de-AT" sz="3600" spc="-1" strike="noStrike">
              <a:latin typeface="Arial"/>
            </a:endParaRPr>
          </a:p>
        </p:txBody>
      </p:sp>
      <p:sp>
        <p:nvSpPr>
          <p:cNvPr id="254" name="CustomShape 6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255" name="CustomShape 7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rafik 5" descr=""/>
          <p:cNvPicPr/>
          <p:nvPr/>
        </p:nvPicPr>
        <p:blipFill>
          <a:blip r:embed="rId1"/>
          <a:stretch/>
        </p:blipFill>
        <p:spPr>
          <a:xfrm>
            <a:off x="3347280" y="1368720"/>
            <a:ext cx="5495040" cy="4118400"/>
          </a:xfrm>
          <a:prstGeom prst="rect">
            <a:avLst/>
          </a:prstGeom>
          <a:ln w="9360">
            <a:noFill/>
          </a:ln>
          <a:effectLst>
            <a:outerShdw dir="0" dist="0">
              <a:srgbClr val="000000">
                <a:alpha val="70000"/>
              </a:srgbClr>
            </a:outerShdw>
          </a:effectLst>
        </p:spPr>
      </p:pic>
      <p:sp>
        <p:nvSpPr>
          <p:cNvPr id="257" name="CustomShape 1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103120" y="2784240"/>
            <a:ext cx="431748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de-AT" sz="4400" spc="-1" strike="noStrike">
                <a:solidFill>
                  <a:srgbClr val="f3eac9"/>
                </a:solidFill>
                <a:latin typeface="Montserrat"/>
                <a:ea typeface="DejaVu Sans"/>
              </a:rPr>
              <a:t>Nicht einschätzbar?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7039080" y="2784240"/>
            <a:ext cx="4317480" cy="14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de-AT" sz="4400" spc="-1" strike="noStrike">
                <a:solidFill>
                  <a:srgbClr val="f3eac9"/>
                </a:solidFill>
                <a:latin typeface="Montserrat"/>
                <a:ea typeface="DejaVu Sans"/>
              </a:rPr>
              <a:t>Nicht schaffbar?</a:t>
            </a:r>
            <a:endParaRPr b="0" lang="de-AT" sz="4400" spc="-1" strike="noStrike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b="0" lang="de-AT" sz="1500" spc="-1" strike="noStrike">
              <a:latin typeface="Arial"/>
            </a:endParaRPr>
          </a:p>
        </p:txBody>
      </p:sp>
      <p:sp>
        <p:nvSpPr>
          <p:cNvPr id="262" name="CustomShape 4"/>
          <p:cNvSpPr/>
          <p:nvPr/>
        </p:nvSpPr>
        <p:spPr>
          <a:xfrm>
            <a:off x="10944000" y="648000"/>
            <a:ext cx="501840" cy="213840"/>
          </a:xfrm>
          <a:prstGeom prst="rect">
            <a:avLst/>
          </a:prstGeom>
          <a:solidFill>
            <a:srgbClr val="0245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AT" sz="15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de-AT" sz="15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Application>LibreOffice/6.0.7.3$Linux_X86_64 LibreOffice_project/00m0$Build-3</Application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2019-03-18T20:22:57Z</dcterms:created>
  <dc:creator>Arbeit</dc:creator>
  <dc:description/>
  <dc:language>de-AT</dc:language>
  <cp:lastModifiedBy/>
  <dcterms:modified xsi:type="dcterms:W3CDTF">2022-04-02T15:28:31Z</dcterms:modified>
  <cp:revision>147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Breitbild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126</vt:i4>
  </property>
</Properties>
</file>