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6"/>
  </p:notesMasterIdLst>
  <p:sldIdLst>
    <p:sldId id="319" r:id="rId2"/>
    <p:sldId id="320" r:id="rId3"/>
    <p:sldId id="259" r:id="rId4"/>
    <p:sldId id="321" r:id="rId5"/>
    <p:sldId id="258" r:id="rId6"/>
    <p:sldId id="261" r:id="rId7"/>
    <p:sldId id="262" r:id="rId8"/>
    <p:sldId id="263" r:id="rId9"/>
    <p:sldId id="265" r:id="rId10"/>
    <p:sldId id="266" r:id="rId11"/>
    <p:sldId id="323" r:id="rId12"/>
    <p:sldId id="324" r:id="rId13"/>
    <p:sldId id="328" r:id="rId14"/>
    <p:sldId id="267" r:id="rId15"/>
    <p:sldId id="268" r:id="rId16"/>
    <p:sldId id="330" r:id="rId17"/>
    <p:sldId id="329" r:id="rId18"/>
    <p:sldId id="269" r:id="rId19"/>
    <p:sldId id="270" r:id="rId20"/>
    <p:sldId id="271" r:id="rId21"/>
    <p:sldId id="315" r:id="rId22"/>
    <p:sldId id="272" r:id="rId23"/>
    <p:sldId id="274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5" r:id="rId33"/>
    <p:sldId id="286" r:id="rId34"/>
    <p:sldId id="287" r:id="rId35"/>
    <p:sldId id="316" r:id="rId36"/>
    <p:sldId id="288" r:id="rId37"/>
    <p:sldId id="289" r:id="rId38"/>
    <p:sldId id="290" r:id="rId39"/>
    <p:sldId id="291" r:id="rId40"/>
    <p:sldId id="292" r:id="rId41"/>
    <p:sldId id="293" r:id="rId42"/>
    <p:sldId id="326" r:id="rId43"/>
    <p:sldId id="294" r:id="rId44"/>
    <p:sldId id="296" r:id="rId45"/>
    <p:sldId id="297" r:id="rId46"/>
    <p:sldId id="298" r:id="rId47"/>
    <p:sldId id="299" r:id="rId48"/>
    <p:sldId id="300" r:id="rId49"/>
    <p:sldId id="303" r:id="rId50"/>
    <p:sldId id="304" r:id="rId51"/>
    <p:sldId id="301" r:id="rId52"/>
    <p:sldId id="302" r:id="rId53"/>
    <p:sldId id="325" r:id="rId54"/>
    <p:sldId id="311" r:id="rId55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9692"/>
    <a:srgbClr val="3C8E92"/>
    <a:srgbClr val="3C79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46" autoAdjust="0"/>
    <p:restoredTop sz="94660"/>
  </p:normalViewPr>
  <p:slideViewPr>
    <p:cSldViewPr>
      <p:cViewPr varScale="1">
        <p:scale>
          <a:sx n="81" d="100"/>
          <a:sy n="81" d="100"/>
        </p:scale>
        <p:origin x="90" y="15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ppe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title>
      <c:tx>
        <c:rich>
          <a:bodyPr/>
          <a:lstStyle/>
          <a:p>
            <a:pPr>
              <a:defRPr sz="3600"/>
            </a:pPr>
            <a:r>
              <a:rPr lang="en-US" sz="3600"/>
              <a:t>Humanmedizin</a:t>
            </a:r>
          </a:p>
        </c:rich>
      </c:tx>
      <c:layout>
        <c:manualLayout>
          <c:xMode val="edge"/>
          <c:yMode val="edge"/>
          <c:x val="0.35091885389326333"/>
          <c:y val="5.7845259256907963E-2"/>
        </c:manualLayout>
      </c:layout>
      <c:overlay val="0"/>
    </c:title>
    <c:autoTitleDeleted val="0"/>
    <c:view3D>
      <c:rotX val="60"/>
      <c:rotY val="27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148840769903746E-2"/>
          <c:y val="0.22786687722528184"/>
          <c:w val="0.65967923859449351"/>
          <c:h val="0.71445596415415535"/>
        </c:manualLayout>
      </c:layout>
      <c:pie3DChart>
        <c:varyColors val="1"/>
        <c:ser>
          <c:idx val="0"/>
          <c:order val="0"/>
          <c:explosion val="12"/>
          <c:dPt>
            <c:idx val="0"/>
            <c:bubble3D val="0"/>
            <c:explosion val="24"/>
            <c:extLst>
              <c:ext xmlns:c16="http://schemas.microsoft.com/office/drawing/2014/chart" uri="{C3380CC4-5D6E-409C-BE32-E72D297353CC}">
                <c16:uniqueId val="{00000000-5C62-4433-AF3D-F22DA143F934}"/>
              </c:ext>
            </c:extLst>
          </c:dPt>
          <c:dPt>
            <c:idx val="1"/>
            <c:bubble3D val="0"/>
            <c:explosion val="22"/>
            <c:extLst>
              <c:ext xmlns:c16="http://schemas.microsoft.com/office/drawing/2014/chart" uri="{C3380CC4-5D6E-409C-BE32-E72D297353CC}">
                <c16:uniqueId val="{00000001-5C62-4433-AF3D-F22DA143F934}"/>
              </c:ext>
            </c:extLst>
          </c:dPt>
          <c:dPt>
            <c:idx val="2"/>
            <c:bubble3D val="0"/>
            <c:explosion val="15"/>
            <c:extLst>
              <c:ext xmlns:c16="http://schemas.microsoft.com/office/drawing/2014/chart" uri="{C3380CC4-5D6E-409C-BE32-E72D297353CC}">
                <c16:uniqueId val="{00000002-5C62-4433-AF3D-F22DA143F934}"/>
              </c:ext>
            </c:extLst>
          </c:dPt>
          <c:dPt>
            <c:idx val="3"/>
            <c:bubble3D val="0"/>
            <c:explosion val="13"/>
            <c:extLst>
              <c:ext xmlns:c16="http://schemas.microsoft.com/office/drawing/2014/chart" uri="{C3380CC4-5D6E-409C-BE32-E72D297353CC}">
                <c16:uniqueId val="{00000003-5C62-4433-AF3D-F22DA143F934}"/>
              </c:ext>
            </c:extLst>
          </c:dPt>
          <c:dLbls>
            <c:dLbl>
              <c:idx val="0"/>
              <c:layout>
                <c:manualLayout>
                  <c:x val="5.2671758458569216E-2"/>
                  <c:y val="0.1824678748128284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62-4433-AF3D-F22DA143F934}"/>
                </c:ext>
              </c:extLst>
            </c:dLbl>
            <c:dLbl>
              <c:idx val="1"/>
              <c:layout>
                <c:manualLayout>
                  <c:x val="-0.12736045494313211"/>
                  <c:y val="-0.1253470183207156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62-4433-AF3D-F22DA143F934}"/>
                </c:ext>
              </c:extLst>
            </c:dLbl>
            <c:dLbl>
              <c:idx val="2"/>
              <c:layout>
                <c:manualLayout>
                  <c:x val="8.2390062770120995E-2"/>
                  <c:y val="-0.1603277139164545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62-4433-AF3D-F22DA143F934}"/>
                </c:ext>
              </c:extLst>
            </c:dLbl>
            <c:dLbl>
              <c:idx val="3"/>
              <c:layout>
                <c:manualLayout>
                  <c:x val="0.10672052078074143"/>
                  <c:y val="-7.92395852904504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62-4433-AF3D-F22DA143F93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 b="1"/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Tabelle1!$E$10:$E$13</c:f>
              <c:strCache>
                <c:ptCount val="4"/>
                <c:pt idx="0">
                  <c:v>BMS</c:v>
                </c:pt>
                <c:pt idx="1">
                  <c:v>Kognitive Fähigkeiten</c:v>
                </c:pt>
                <c:pt idx="2">
                  <c:v>Textverständnis</c:v>
                </c:pt>
                <c:pt idx="3">
                  <c:v>Soziales Entscheiden</c:v>
                </c:pt>
              </c:strCache>
            </c:strRef>
          </c:cat>
          <c:val>
            <c:numRef>
              <c:f>Tabelle1!$F$10:$F$13</c:f>
              <c:numCache>
                <c:formatCode>General</c:formatCode>
                <c:ptCount val="4"/>
                <c:pt idx="0">
                  <c:v>40</c:v>
                </c:pt>
                <c:pt idx="1">
                  <c:v>40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C62-4433-AF3D-F22DA143F934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68839895013123364"/>
          <c:y val="0.42283926124610494"/>
          <c:w val="0.22517593895578877"/>
          <c:h val="0.23720657477468243"/>
        </c:manualLayout>
      </c:layout>
      <c:overlay val="0"/>
      <c:txPr>
        <a:bodyPr/>
        <a:lstStyle/>
        <a:p>
          <a:pPr>
            <a:defRPr sz="1400" b="1"/>
          </a:pPr>
          <a:endParaRPr lang="de-DE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F9B05A-5B04-4339-91B9-CAA12CA41E3C}" type="doc">
      <dgm:prSet loTypeId="urn:microsoft.com/office/officeart/2005/8/layout/cycle6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C44451A8-B3E8-49DF-AFD4-70DF780D4DCB}">
      <dgm:prSet phldrT="[Text]" custT="1"/>
      <dgm:spPr/>
      <dgm:t>
        <a:bodyPr/>
        <a:lstStyle/>
        <a:p>
          <a:pPr algn="ctr"/>
          <a:r>
            <a:rPr lang="de-DE" sz="1600" b="1" dirty="0"/>
            <a:t>Räumliches Denken </a:t>
          </a:r>
        </a:p>
      </dgm:t>
    </dgm:pt>
    <dgm:pt modelId="{3BFB8FAC-D7B7-42AD-A8E3-2659E406B933}" type="parTrans" cxnId="{9E6D91EB-4C79-46F4-B84B-0B963A5317B2}">
      <dgm:prSet/>
      <dgm:spPr/>
      <dgm:t>
        <a:bodyPr/>
        <a:lstStyle/>
        <a:p>
          <a:endParaRPr lang="de-DE"/>
        </a:p>
      </dgm:t>
    </dgm:pt>
    <dgm:pt modelId="{41FF7AD1-8AEC-43A8-8180-0E0AFDB1AB34}" type="sibTrans" cxnId="{9E6D91EB-4C79-46F4-B84B-0B963A5317B2}">
      <dgm:prSet/>
      <dgm:spPr>
        <a:ln w="22225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de-DE"/>
        </a:p>
      </dgm:t>
    </dgm:pt>
    <dgm:pt modelId="{49099B4E-B577-4E21-92DB-D5BD4374DD8E}">
      <dgm:prSet phldrT="[Text]" custT="1"/>
      <dgm:spPr/>
      <dgm:t>
        <a:bodyPr/>
        <a:lstStyle/>
        <a:p>
          <a:pPr algn="ctr"/>
          <a:r>
            <a:rPr lang="de-DE" sz="1600" b="1"/>
            <a:t>Merkfähigkeit</a:t>
          </a:r>
          <a:endParaRPr lang="de-DE" sz="1600" b="1" dirty="0"/>
        </a:p>
      </dgm:t>
    </dgm:pt>
    <dgm:pt modelId="{95B7CF7B-6EE9-4BF2-B2F5-721B45C225A9}" type="parTrans" cxnId="{2DE7D6C4-4525-4CAF-845F-27759622166D}">
      <dgm:prSet/>
      <dgm:spPr/>
      <dgm:t>
        <a:bodyPr/>
        <a:lstStyle/>
        <a:p>
          <a:endParaRPr lang="de-DE"/>
        </a:p>
      </dgm:t>
    </dgm:pt>
    <dgm:pt modelId="{46C591E8-CEF8-496B-8119-26B56D8FD02D}" type="sibTrans" cxnId="{2DE7D6C4-4525-4CAF-845F-27759622166D}">
      <dgm:prSet/>
      <dgm:spPr>
        <a:ln w="22225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de-DE"/>
        </a:p>
      </dgm:t>
    </dgm:pt>
    <dgm:pt modelId="{40EEC16D-91F7-4E95-BA76-1065A93271A4}">
      <dgm:prSet phldrT="[Text]" custT="1"/>
      <dgm:spPr/>
      <dgm:t>
        <a:bodyPr/>
        <a:lstStyle/>
        <a:p>
          <a:pPr algn="ctr"/>
          <a:r>
            <a:rPr lang="de-DE" sz="1600" b="1"/>
            <a:t>Logisches Schlussfolgern</a:t>
          </a:r>
        </a:p>
        <a:p>
          <a:pPr algn="ctr"/>
          <a:r>
            <a:rPr lang="de-DE" sz="1600" b="1"/>
            <a:t>(numerisch)</a:t>
          </a:r>
          <a:endParaRPr lang="de-DE" sz="1600" b="1" dirty="0"/>
        </a:p>
      </dgm:t>
    </dgm:pt>
    <dgm:pt modelId="{0B3A9F81-B646-4765-AB29-F44976E108B3}" type="parTrans" cxnId="{7BB5E474-25D6-4D8B-851F-00CD900C18A6}">
      <dgm:prSet/>
      <dgm:spPr/>
      <dgm:t>
        <a:bodyPr/>
        <a:lstStyle/>
        <a:p>
          <a:endParaRPr lang="de-DE"/>
        </a:p>
      </dgm:t>
    </dgm:pt>
    <dgm:pt modelId="{62045824-907A-4474-89A2-BB7899131574}" type="sibTrans" cxnId="{7BB5E474-25D6-4D8B-851F-00CD900C18A6}">
      <dgm:prSet/>
      <dgm:spPr>
        <a:ln w="22225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de-DE"/>
        </a:p>
      </dgm:t>
    </dgm:pt>
    <dgm:pt modelId="{BFB481BA-3530-4E38-A1EA-3DFA388AF029}">
      <dgm:prSet phldrT="[Text]" custT="1"/>
      <dgm:spPr/>
      <dgm:t>
        <a:bodyPr/>
        <a:lstStyle/>
        <a:p>
          <a:pPr algn="ctr"/>
          <a:r>
            <a:rPr lang="de-DE" sz="1600" b="1"/>
            <a:t>Sprachliche Flüssigkeit</a:t>
          </a:r>
          <a:endParaRPr lang="de-DE" sz="1600" b="1" dirty="0"/>
        </a:p>
      </dgm:t>
    </dgm:pt>
    <dgm:pt modelId="{1CACC320-A02B-4C69-949B-D02E81636553}" type="parTrans" cxnId="{1CAD2399-FDBF-4331-9A3E-8FCED771C091}">
      <dgm:prSet/>
      <dgm:spPr/>
      <dgm:t>
        <a:bodyPr/>
        <a:lstStyle/>
        <a:p>
          <a:endParaRPr lang="de-DE"/>
        </a:p>
      </dgm:t>
    </dgm:pt>
    <dgm:pt modelId="{11E09FED-8B72-44EE-90CB-089039D59B51}" type="sibTrans" cxnId="{1CAD2399-FDBF-4331-9A3E-8FCED771C091}">
      <dgm:prSet/>
      <dgm:spPr>
        <a:ln w="19050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de-DE"/>
        </a:p>
      </dgm:t>
    </dgm:pt>
    <dgm:pt modelId="{B95E5582-C53D-4F2F-850C-9B3AE17BBD45}">
      <dgm:prSet phldrT="[Text]" custT="1"/>
      <dgm:spPr/>
      <dgm:t>
        <a:bodyPr/>
        <a:lstStyle/>
        <a:p>
          <a:pPr algn="ctr"/>
          <a:r>
            <a:rPr lang="de-DE" sz="1600" b="1"/>
            <a:t>Logisches Schlussfolgern</a:t>
          </a:r>
        </a:p>
        <a:p>
          <a:pPr algn="ctr"/>
          <a:r>
            <a:rPr lang="de-DE" sz="1600" b="1"/>
            <a:t>(verbal)</a:t>
          </a:r>
          <a:endParaRPr lang="de-DE" sz="1600" b="1" dirty="0"/>
        </a:p>
      </dgm:t>
    </dgm:pt>
    <dgm:pt modelId="{A199CDB6-682A-48B8-AF23-D2730102D931}" type="parTrans" cxnId="{0BBA0B5A-BD7F-449D-BC96-86F336B2327E}">
      <dgm:prSet/>
      <dgm:spPr/>
      <dgm:t>
        <a:bodyPr/>
        <a:lstStyle/>
        <a:p>
          <a:endParaRPr lang="de-DE"/>
        </a:p>
      </dgm:t>
    </dgm:pt>
    <dgm:pt modelId="{F04BE520-210E-456B-A332-54CAACD133D0}" type="sibTrans" cxnId="{0BBA0B5A-BD7F-449D-BC96-86F336B2327E}">
      <dgm:prSet/>
      <dgm:spPr>
        <a:ln w="22225">
          <a:solidFill>
            <a:schemeClr val="accent1">
              <a:lumMod val="75000"/>
            </a:schemeClr>
          </a:solidFill>
        </a:ln>
      </dgm:spPr>
      <dgm:t>
        <a:bodyPr/>
        <a:lstStyle/>
        <a:p>
          <a:endParaRPr lang="de-DE"/>
        </a:p>
      </dgm:t>
    </dgm:pt>
    <dgm:pt modelId="{9D392C8D-26BE-4DEA-A83D-86BE7DF1FC68}" type="pres">
      <dgm:prSet presAssocID="{DCF9B05A-5B04-4339-91B9-CAA12CA41E3C}" presName="cycle" presStyleCnt="0">
        <dgm:presLayoutVars>
          <dgm:dir/>
          <dgm:resizeHandles val="exact"/>
        </dgm:presLayoutVars>
      </dgm:prSet>
      <dgm:spPr/>
    </dgm:pt>
    <dgm:pt modelId="{C2406C05-52EB-44F4-AB4D-D07804360412}" type="pres">
      <dgm:prSet presAssocID="{C44451A8-B3E8-49DF-AFD4-70DF780D4DCB}" presName="node" presStyleLbl="node1" presStyleIdx="0" presStyleCnt="5">
        <dgm:presLayoutVars>
          <dgm:bulletEnabled val="1"/>
        </dgm:presLayoutVars>
      </dgm:prSet>
      <dgm:spPr/>
    </dgm:pt>
    <dgm:pt modelId="{6EB4EB86-62DD-4181-9E77-098F44422002}" type="pres">
      <dgm:prSet presAssocID="{C44451A8-B3E8-49DF-AFD4-70DF780D4DCB}" presName="spNode" presStyleCnt="0"/>
      <dgm:spPr/>
    </dgm:pt>
    <dgm:pt modelId="{F3483932-190C-4971-9F28-1FD454C4D743}" type="pres">
      <dgm:prSet presAssocID="{41FF7AD1-8AEC-43A8-8180-0E0AFDB1AB34}" presName="sibTrans" presStyleLbl="sibTrans1D1" presStyleIdx="0" presStyleCnt="5"/>
      <dgm:spPr/>
    </dgm:pt>
    <dgm:pt modelId="{FBFAD045-8A99-4B26-BFFF-8A24ADE7561D}" type="pres">
      <dgm:prSet presAssocID="{49099B4E-B577-4E21-92DB-D5BD4374DD8E}" presName="node" presStyleLbl="node1" presStyleIdx="1" presStyleCnt="5">
        <dgm:presLayoutVars>
          <dgm:bulletEnabled val="1"/>
        </dgm:presLayoutVars>
      </dgm:prSet>
      <dgm:spPr/>
    </dgm:pt>
    <dgm:pt modelId="{E08107D0-8194-4FCF-AF3D-B90F61F76C7E}" type="pres">
      <dgm:prSet presAssocID="{49099B4E-B577-4E21-92DB-D5BD4374DD8E}" presName="spNode" presStyleCnt="0"/>
      <dgm:spPr/>
    </dgm:pt>
    <dgm:pt modelId="{46876A24-04AD-42B1-BEF9-0384E7D50BAE}" type="pres">
      <dgm:prSet presAssocID="{46C591E8-CEF8-496B-8119-26B56D8FD02D}" presName="sibTrans" presStyleLbl="sibTrans1D1" presStyleIdx="1" presStyleCnt="5"/>
      <dgm:spPr/>
    </dgm:pt>
    <dgm:pt modelId="{DF8A3225-6EAA-4F29-9B86-A0C06E9D13A0}" type="pres">
      <dgm:prSet presAssocID="{BFB481BA-3530-4E38-A1EA-3DFA388AF029}" presName="node" presStyleLbl="node1" presStyleIdx="2" presStyleCnt="5">
        <dgm:presLayoutVars>
          <dgm:bulletEnabled val="1"/>
        </dgm:presLayoutVars>
      </dgm:prSet>
      <dgm:spPr/>
    </dgm:pt>
    <dgm:pt modelId="{133CCF77-9767-42D8-AF9E-E4709A186921}" type="pres">
      <dgm:prSet presAssocID="{BFB481BA-3530-4E38-A1EA-3DFA388AF029}" presName="spNode" presStyleCnt="0"/>
      <dgm:spPr/>
    </dgm:pt>
    <dgm:pt modelId="{CA3677CA-E4BC-4CC0-85B6-2B937E3FB0C1}" type="pres">
      <dgm:prSet presAssocID="{11E09FED-8B72-44EE-90CB-089039D59B51}" presName="sibTrans" presStyleLbl="sibTrans1D1" presStyleIdx="2" presStyleCnt="5"/>
      <dgm:spPr/>
    </dgm:pt>
    <dgm:pt modelId="{8DD896EC-52C4-432C-9436-1CF000C04597}" type="pres">
      <dgm:prSet presAssocID="{40EEC16D-91F7-4E95-BA76-1065A93271A4}" presName="node" presStyleLbl="node1" presStyleIdx="3" presStyleCnt="5">
        <dgm:presLayoutVars>
          <dgm:bulletEnabled val="1"/>
        </dgm:presLayoutVars>
      </dgm:prSet>
      <dgm:spPr/>
    </dgm:pt>
    <dgm:pt modelId="{A4F60CF1-AE41-4A43-B298-04A2D7757597}" type="pres">
      <dgm:prSet presAssocID="{40EEC16D-91F7-4E95-BA76-1065A93271A4}" presName="spNode" presStyleCnt="0"/>
      <dgm:spPr/>
    </dgm:pt>
    <dgm:pt modelId="{18453BCB-7F91-4E7B-82BF-7F21CCDFB51D}" type="pres">
      <dgm:prSet presAssocID="{62045824-907A-4474-89A2-BB7899131574}" presName="sibTrans" presStyleLbl="sibTrans1D1" presStyleIdx="3" presStyleCnt="5"/>
      <dgm:spPr/>
    </dgm:pt>
    <dgm:pt modelId="{491A38DC-21DD-4C4A-8EBC-07DB9FEFE2F4}" type="pres">
      <dgm:prSet presAssocID="{B95E5582-C53D-4F2F-850C-9B3AE17BBD45}" presName="node" presStyleLbl="node1" presStyleIdx="4" presStyleCnt="5">
        <dgm:presLayoutVars>
          <dgm:bulletEnabled val="1"/>
        </dgm:presLayoutVars>
      </dgm:prSet>
      <dgm:spPr/>
    </dgm:pt>
    <dgm:pt modelId="{06113B70-E34A-4BEE-A72F-AAF8955B9BB5}" type="pres">
      <dgm:prSet presAssocID="{B95E5582-C53D-4F2F-850C-9B3AE17BBD45}" presName="spNode" presStyleCnt="0"/>
      <dgm:spPr/>
    </dgm:pt>
    <dgm:pt modelId="{DCF2950A-F672-4A08-A3B9-4D228D33D678}" type="pres">
      <dgm:prSet presAssocID="{F04BE520-210E-456B-A332-54CAACD133D0}" presName="sibTrans" presStyleLbl="sibTrans1D1" presStyleIdx="4" presStyleCnt="5"/>
      <dgm:spPr/>
    </dgm:pt>
  </dgm:ptLst>
  <dgm:cxnLst>
    <dgm:cxn modelId="{0B89985D-E2A2-44AB-BC79-51D3AFF540A0}" type="presOf" srcId="{49099B4E-B577-4E21-92DB-D5BD4374DD8E}" destId="{FBFAD045-8A99-4B26-BFFF-8A24ADE7561D}" srcOrd="0" destOrd="0" presId="urn:microsoft.com/office/officeart/2005/8/layout/cycle6"/>
    <dgm:cxn modelId="{BDA06268-3FEE-4928-80B2-0A4DAF6F8472}" type="presOf" srcId="{46C591E8-CEF8-496B-8119-26B56D8FD02D}" destId="{46876A24-04AD-42B1-BEF9-0384E7D50BAE}" srcOrd="0" destOrd="0" presId="urn:microsoft.com/office/officeart/2005/8/layout/cycle6"/>
    <dgm:cxn modelId="{F99DA56B-01A4-49A5-B76D-80F4AE7036E4}" type="presOf" srcId="{C44451A8-B3E8-49DF-AFD4-70DF780D4DCB}" destId="{C2406C05-52EB-44F4-AB4D-D07804360412}" srcOrd="0" destOrd="0" presId="urn:microsoft.com/office/officeart/2005/8/layout/cycle6"/>
    <dgm:cxn modelId="{059A246C-566D-421D-B032-D3E690A5B00A}" type="presOf" srcId="{F04BE520-210E-456B-A332-54CAACD133D0}" destId="{DCF2950A-F672-4A08-A3B9-4D228D33D678}" srcOrd="0" destOrd="0" presId="urn:microsoft.com/office/officeart/2005/8/layout/cycle6"/>
    <dgm:cxn modelId="{43C90B4E-A102-4CA9-854C-530256845099}" type="presOf" srcId="{DCF9B05A-5B04-4339-91B9-CAA12CA41E3C}" destId="{9D392C8D-26BE-4DEA-A83D-86BE7DF1FC68}" srcOrd="0" destOrd="0" presId="urn:microsoft.com/office/officeart/2005/8/layout/cycle6"/>
    <dgm:cxn modelId="{7BB5E474-25D6-4D8B-851F-00CD900C18A6}" srcId="{DCF9B05A-5B04-4339-91B9-CAA12CA41E3C}" destId="{40EEC16D-91F7-4E95-BA76-1065A93271A4}" srcOrd="3" destOrd="0" parTransId="{0B3A9F81-B646-4765-AB29-F44976E108B3}" sibTransId="{62045824-907A-4474-89A2-BB7899131574}"/>
    <dgm:cxn modelId="{0BBA0B5A-BD7F-449D-BC96-86F336B2327E}" srcId="{DCF9B05A-5B04-4339-91B9-CAA12CA41E3C}" destId="{B95E5582-C53D-4F2F-850C-9B3AE17BBD45}" srcOrd="4" destOrd="0" parTransId="{A199CDB6-682A-48B8-AF23-D2730102D931}" sibTransId="{F04BE520-210E-456B-A332-54CAACD133D0}"/>
    <dgm:cxn modelId="{1CAD2399-FDBF-4331-9A3E-8FCED771C091}" srcId="{DCF9B05A-5B04-4339-91B9-CAA12CA41E3C}" destId="{BFB481BA-3530-4E38-A1EA-3DFA388AF029}" srcOrd="2" destOrd="0" parTransId="{1CACC320-A02B-4C69-949B-D02E81636553}" sibTransId="{11E09FED-8B72-44EE-90CB-089039D59B51}"/>
    <dgm:cxn modelId="{700B3CA2-440F-40E5-B4E4-CF09AB8908B4}" type="presOf" srcId="{B95E5582-C53D-4F2F-850C-9B3AE17BBD45}" destId="{491A38DC-21DD-4C4A-8EBC-07DB9FEFE2F4}" srcOrd="0" destOrd="0" presId="urn:microsoft.com/office/officeart/2005/8/layout/cycle6"/>
    <dgm:cxn modelId="{2A78ADB3-240D-4124-9A71-B4DDEF7144B8}" type="presOf" srcId="{40EEC16D-91F7-4E95-BA76-1065A93271A4}" destId="{8DD896EC-52C4-432C-9436-1CF000C04597}" srcOrd="0" destOrd="0" presId="urn:microsoft.com/office/officeart/2005/8/layout/cycle6"/>
    <dgm:cxn modelId="{2DE7D6C4-4525-4CAF-845F-27759622166D}" srcId="{DCF9B05A-5B04-4339-91B9-CAA12CA41E3C}" destId="{49099B4E-B577-4E21-92DB-D5BD4374DD8E}" srcOrd="1" destOrd="0" parTransId="{95B7CF7B-6EE9-4BF2-B2F5-721B45C225A9}" sibTransId="{46C591E8-CEF8-496B-8119-26B56D8FD02D}"/>
    <dgm:cxn modelId="{BB28F7C4-C19A-4677-9717-ED0FBFB2E6D3}" type="presOf" srcId="{BFB481BA-3530-4E38-A1EA-3DFA388AF029}" destId="{DF8A3225-6EAA-4F29-9B86-A0C06E9D13A0}" srcOrd="0" destOrd="0" presId="urn:microsoft.com/office/officeart/2005/8/layout/cycle6"/>
    <dgm:cxn modelId="{9E6D91EB-4C79-46F4-B84B-0B963A5317B2}" srcId="{DCF9B05A-5B04-4339-91B9-CAA12CA41E3C}" destId="{C44451A8-B3E8-49DF-AFD4-70DF780D4DCB}" srcOrd="0" destOrd="0" parTransId="{3BFB8FAC-D7B7-42AD-A8E3-2659E406B933}" sibTransId="{41FF7AD1-8AEC-43A8-8180-0E0AFDB1AB34}"/>
    <dgm:cxn modelId="{AF345AF2-AF30-42C0-8EB8-9F921CFDEBB0}" type="presOf" srcId="{62045824-907A-4474-89A2-BB7899131574}" destId="{18453BCB-7F91-4E7B-82BF-7F21CCDFB51D}" srcOrd="0" destOrd="0" presId="urn:microsoft.com/office/officeart/2005/8/layout/cycle6"/>
    <dgm:cxn modelId="{379B10F3-E1B6-4CF7-8150-14365819AF57}" type="presOf" srcId="{41FF7AD1-8AEC-43A8-8180-0E0AFDB1AB34}" destId="{F3483932-190C-4971-9F28-1FD454C4D743}" srcOrd="0" destOrd="0" presId="urn:microsoft.com/office/officeart/2005/8/layout/cycle6"/>
    <dgm:cxn modelId="{1A199CF5-26F2-44F0-825F-EF2C88FD119B}" type="presOf" srcId="{11E09FED-8B72-44EE-90CB-089039D59B51}" destId="{CA3677CA-E4BC-4CC0-85B6-2B937E3FB0C1}" srcOrd="0" destOrd="0" presId="urn:microsoft.com/office/officeart/2005/8/layout/cycle6"/>
    <dgm:cxn modelId="{F0EAEF8C-CFA0-4726-B0D2-64B39F6A61D6}" type="presParOf" srcId="{9D392C8D-26BE-4DEA-A83D-86BE7DF1FC68}" destId="{C2406C05-52EB-44F4-AB4D-D07804360412}" srcOrd="0" destOrd="0" presId="urn:microsoft.com/office/officeart/2005/8/layout/cycle6"/>
    <dgm:cxn modelId="{23201920-C86D-4D90-B4D9-8FD008010DDC}" type="presParOf" srcId="{9D392C8D-26BE-4DEA-A83D-86BE7DF1FC68}" destId="{6EB4EB86-62DD-4181-9E77-098F44422002}" srcOrd="1" destOrd="0" presId="urn:microsoft.com/office/officeart/2005/8/layout/cycle6"/>
    <dgm:cxn modelId="{9873C94B-96C4-49EC-B151-DD981F6965A2}" type="presParOf" srcId="{9D392C8D-26BE-4DEA-A83D-86BE7DF1FC68}" destId="{F3483932-190C-4971-9F28-1FD454C4D743}" srcOrd="2" destOrd="0" presId="urn:microsoft.com/office/officeart/2005/8/layout/cycle6"/>
    <dgm:cxn modelId="{7A2F74B6-0249-49F6-A438-EB0A8FD6406A}" type="presParOf" srcId="{9D392C8D-26BE-4DEA-A83D-86BE7DF1FC68}" destId="{FBFAD045-8A99-4B26-BFFF-8A24ADE7561D}" srcOrd="3" destOrd="0" presId="urn:microsoft.com/office/officeart/2005/8/layout/cycle6"/>
    <dgm:cxn modelId="{3D8AC42B-6DAE-47BB-9E94-978EF96D35F1}" type="presParOf" srcId="{9D392C8D-26BE-4DEA-A83D-86BE7DF1FC68}" destId="{E08107D0-8194-4FCF-AF3D-B90F61F76C7E}" srcOrd="4" destOrd="0" presId="urn:microsoft.com/office/officeart/2005/8/layout/cycle6"/>
    <dgm:cxn modelId="{22F14441-22CD-494F-95AE-251022147C19}" type="presParOf" srcId="{9D392C8D-26BE-4DEA-A83D-86BE7DF1FC68}" destId="{46876A24-04AD-42B1-BEF9-0384E7D50BAE}" srcOrd="5" destOrd="0" presId="urn:microsoft.com/office/officeart/2005/8/layout/cycle6"/>
    <dgm:cxn modelId="{73B18222-A6E2-4163-8270-922E04AEB535}" type="presParOf" srcId="{9D392C8D-26BE-4DEA-A83D-86BE7DF1FC68}" destId="{DF8A3225-6EAA-4F29-9B86-A0C06E9D13A0}" srcOrd="6" destOrd="0" presId="urn:microsoft.com/office/officeart/2005/8/layout/cycle6"/>
    <dgm:cxn modelId="{3F206FDA-8561-438E-AF5D-C4BACCECE81E}" type="presParOf" srcId="{9D392C8D-26BE-4DEA-A83D-86BE7DF1FC68}" destId="{133CCF77-9767-42D8-AF9E-E4709A186921}" srcOrd="7" destOrd="0" presId="urn:microsoft.com/office/officeart/2005/8/layout/cycle6"/>
    <dgm:cxn modelId="{697D67AF-655A-4252-B8CA-19DCB9AD01F5}" type="presParOf" srcId="{9D392C8D-26BE-4DEA-A83D-86BE7DF1FC68}" destId="{CA3677CA-E4BC-4CC0-85B6-2B937E3FB0C1}" srcOrd="8" destOrd="0" presId="urn:microsoft.com/office/officeart/2005/8/layout/cycle6"/>
    <dgm:cxn modelId="{74CEE902-1FAA-47D3-B02E-681524C2C219}" type="presParOf" srcId="{9D392C8D-26BE-4DEA-A83D-86BE7DF1FC68}" destId="{8DD896EC-52C4-432C-9436-1CF000C04597}" srcOrd="9" destOrd="0" presId="urn:microsoft.com/office/officeart/2005/8/layout/cycle6"/>
    <dgm:cxn modelId="{9BF242BA-C59D-4DA0-B049-2BC4D2E0B2A4}" type="presParOf" srcId="{9D392C8D-26BE-4DEA-A83D-86BE7DF1FC68}" destId="{A4F60CF1-AE41-4A43-B298-04A2D7757597}" srcOrd="10" destOrd="0" presId="urn:microsoft.com/office/officeart/2005/8/layout/cycle6"/>
    <dgm:cxn modelId="{FED36FCE-ACFA-48E7-BCAF-F9E4166D9B74}" type="presParOf" srcId="{9D392C8D-26BE-4DEA-A83D-86BE7DF1FC68}" destId="{18453BCB-7F91-4E7B-82BF-7F21CCDFB51D}" srcOrd="11" destOrd="0" presId="urn:microsoft.com/office/officeart/2005/8/layout/cycle6"/>
    <dgm:cxn modelId="{603F223F-0E30-4382-8B0C-548911EF28A9}" type="presParOf" srcId="{9D392C8D-26BE-4DEA-A83D-86BE7DF1FC68}" destId="{491A38DC-21DD-4C4A-8EBC-07DB9FEFE2F4}" srcOrd="12" destOrd="0" presId="urn:microsoft.com/office/officeart/2005/8/layout/cycle6"/>
    <dgm:cxn modelId="{D3E3E40E-2063-411E-9FDB-546E4C6CBFF3}" type="presParOf" srcId="{9D392C8D-26BE-4DEA-A83D-86BE7DF1FC68}" destId="{06113B70-E34A-4BEE-A72F-AAF8955B9BB5}" srcOrd="13" destOrd="0" presId="urn:microsoft.com/office/officeart/2005/8/layout/cycle6"/>
    <dgm:cxn modelId="{21E25B02-9718-44CC-A705-2F3A354BDC24}" type="presParOf" srcId="{9D392C8D-26BE-4DEA-A83D-86BE7DF1FC68}" destId="{DCF2950A-F672-4A08-A3B9-4D228D33D678}" srcOrd="14" destOrd="0" presId="urn:microsoft.com/office/officeart/2005/8/layout/cycle6"/>
  </dgm:cxnLst>
  <dgm:bg>
    <a:solidFill>
      <a:schemeClr val="lt1">
        <a:hueOff val="0"/>
        <a:satOff val="0"/>
        <a:lumOff val="0"/>
      </a:schemeClr>
    </a:solidFill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406C05-52EB-44F4-AB4D-D07804360412}">
      <dsp:nvSpPr>
        <dsp:cNvPr id="0" name=""/>
        <dsp:cNvSpPr/>
      </dsp:nvSpPr>
      <dsp:spPr>
        <a:xfrm>
          <a:off x="3576403" y="2130"/>
          <a:ext cx="1632169" cy="10609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 dirty="0"/>
            <a:t>Räumliches Denken </a:t>
          </a:r>
        </a:p>
      </dsp:txBody>
      <dsp:txXfrm>
        <a:off x="3628192" y="53919"/>
        <a:ext cx="1528591" cy="957332"/>
      </dsp:txXfrm>
    </dsp:sp>
    <dsp:sp modelId="{F3483932-190C-4971-9F28-1FD454C4D743}">
      <dsp:nvSpPr>
        <dsp:cNvPr id="0" name=""/>
        <dsp:cNvSpPr/>
      </dsp:nvSpPr>
      <dsp:spPr>
        <a:xfrm>
          <a:off x="2273499" y="532585"/>
          <a:ext cx="4237976" cy="4237976"/>
        </a:xfrm>
        <a:custGeom>
          <a:avLst/>
          <a:gdLst/>
          <a:ahLst/>
          <a:cxnLst/>
          <a:rect l="0" t="0" r="0" b="0"/>
          <a:pathLst>
            <a:path>
              <a:moveTo>
                <a:pt x="2946277" y="168167"/>
              </a:moveTo>
              <a:arcTo wR="2118988" hR="2118988" stAng="17578828" swAng="1960794"/>
            </a:path>
          </a:pathLst>
        </a:custGeom>
        <a:noFill/>
        <a:ln w="2222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AD045-8A99-4B26-BFFF-8A24ADE7561D}">
      <dsp:nvSpPr>
        <dsp:cNvPr id="0" name=""/>
        <dsp:cNvSpPr/>
      </dsp:nvSpPr>
      <dsp:spPr>
        <a:xfrm>
          <a:off x="5591680" y="1466314"/>
          <a:ext cx="1632169" cy="10609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/>
            <a:t>Merkfähigkeit</a:t>
          </a:r>
          <a:endParaRPr lang="de-DE" sz="1600" b="1" kern="1200" dirty="0"/>
        </a:p>
      </dsp:txBody>
      <dsp:txXfrm>
        <a:off x="5643469" y="1518103"/>
        <a:ext cx="1528591" cy="957332"/>
      </dsp:txXfrm>
    </dsp:sp>
    <dsp:sp modelId="{46876A24-04AD-42B1-BEF9-0384E7D50BAE}">
      <dsp:nvSpPr>
        <dsp:cNvPr id="0" name=""/>
        <dsp:cNvSpPr/>
      </dsp:nvSpPr>
      <dsp:spPr>
        <a:xfrm>
          <a:off x="2273499" y="532585"/>
          <a:ext cx="4237976" cy="4237976"/>
        </a:xfrm>
        <a:custGeom>
          <a:avLst/>
          <a:gdLst/>
          <a:ahLst/>
          <a:cxnLst/>
          <a:rect l="0" t="0" r="0" b="0"/>
          <a:pathLst>
            <a:path>
              <a:moveTo>
                <a:pt x="4235077" y="2008181"/>
              </a:moveTo>
              <a:arcTo wR="2118988" hR="2118988" stAng="21420151" swAng="2195731"/>
            </a:path>
          </a:pathLst>
        </a:custGeom>
        <a:noFill/>
        <a:ln w="2222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F8A3225-6EAA-4F29-9B86-A0C06E9D13A0}">
      <dsp:nvSpPr>
        <dsp:cNvPr id="0" name=""/>
        <dsp:cNvSpPr/>
      </dsp:nvSpPr>
      <dsp:spPr>
        <a:xfrm>
          <a:off x="4821913" y="3835415"/>
          <a:ext cx="1632169" cy="10609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/>
            <a:t>Sprachliche Flüssigkeit</a:t>
          </a:r>
          <a:endParaRPr lang="de-DE" sz="1600" b="1" kern="1200" dirty="0"/>
        </a:p>
      </dsp:txBody>
      <dsp:txXfrm>
        <a:off x="4873702" y="3887204"/>
        <a:ext cx="1528591" cy="957332"/>
      </dsp:txXfrm>
    </dsp:sp>
    <dsp:sp modelId="{CA3677CA-E4BC-4CC0-85B6-2B937E3FB0C1}">
      <dsp:nvSpPr>
        <dsp:cNvPr id="0" name=""/>
        <dsp:cNvSpPr/>
      </dsp:nvSpPr>
      <dsp:spPr>
        <a:xfrm>
          <a:off x="2273499" y="532585"/>
          <a:ext cx="4237976" cy="4237976"/>
        </a:xfrm>
        <a:custGeom>
          <a:avLst/>
          <a:gdLst/>
          <a:ahLst/>
          <a:cxnLst/>
          <a:rect l="0" t="0" r="0" b="0"/>
          <a:pathLst>
            <a:path>
              <a:moveTo>
                <a:pt x="2539999" y="4195730"/>
              </a:moveTo>
              <a:arcTo wR="2118988" hR="2118988" stAng="4712395" swAng="1375209"/>
            </a:path>
          </a:pathLst>
        </a:custGeom>
        <a:noFill/>
        <a:ln w="19050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D896EC-52C4-432C-9436-1CF000C04597}">
      <dsp:nvSpPr>
        <dsp:cNvPr id="0" name=""/>
        <dsp:cNvSpPr/>
      </dsp:nvSpPr>
      <dsp:spPr>
        <a:xfrm>
          <a:off x="2330893" y="3835415"/>
          <a:ext cx="1632169" cy="10609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/>
            <a:t>Logisches Schlussfolgern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/>
            <a:t>(numerisch)</a:t>
          </a:r>
          <a:endParaRPr lang="de-DE" sz="1600" b="1" kern="1200" dirty="0"/>
        </a:p>
      </dsp:txBody>
      <dsp:txXfrm>
        <a:off x="2382682" y="3887204"/>
        <a:ext cx="1528591" cy="957332"/>
      </dsp:txXfrm>
    </dsp:sp>
    <dsp:sp modelId="{18453BCB-7F91-4E7B-82BF-7F21CCDFB51D}">
      <dsp:nvSpPr>
        <dsp:cNvPr id="0" name=""/>
        <dsp:cNvSpPr/>
      </dsp:nvSpPr>
      <dsp:spPr>
        <a:xfrm>
          <a:off x="2273499" y="532585"/>
          <a:ext cx="4237976" cy="4237976"/>
        </a:xfrm>
        <a:custGeom>
          <a:avLst/>
          <a:gdLst/>
          <a:ahLst/>
          <a:cxnLst/>
          <a:rect l="0" t="0" r="0" b="0"/>
          <a:pathLst>
            <a:path>
              <a:moveTo>
                <a:pt x="353997" y="3291557"/>
              </a:moveTo>
              <a:arcTo wR="2118988" hR="2118988" stAng="8784118" swAng="2195731"/>
            </a:path>
          </a:pathLst>
        </a:custGeom>
        <a:noFill/>
        <a:ln w="2222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1A38DC-21DD-4C4A-8EBC-07DB9FEFE2F4}">
      <dsp:nvSpPr>
        <dsp:cNvPr id="0" name=""/>
        <dsp:cNvSpPr/>
      </dsp:nvSpPr>
      <dsp:spPr>
        <a:xfrm>
          <a:off x="1561125" y="1466314"/>
          <a:ext cx="1632169" cy="106091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/>
            <a:t>Logisches Schlussfolgern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DE" sz="1600" b="1" kern="1200"/>
            <a:t>(verbal)</a:t>
          </a:r>
          <a:endParaRPr lang="de-DE" sz="1600" b="1" kern="1200" dirty="0"/>
        </a:p>
      </dsp:txBody>
      <dsp:txXfrm>
        <a:off x="1612914" y="1518103"/>
        <a:ext cx="1528591" cy="957332"/>
      </dsp:txXfrm>
    </dsp:sp>
    <dsp:sp modelId="{DCF2950A-F672-4A08-A3B9-4D228D33D678}">
      <dsp:nvSpPr>
        <dsp:cNvPr id="0" name=""/>
        <dsp:cNvSpPr/>
      </dsp:nvSpPr>
      <dsp:spPr>
        <a:xfrm>
          <a:off x="2273499" y="532585"/>
          <a:ext cx="4237976" cy="4237976"/>
        </a:xfrm>
        <a:custGeom>
          <a:avLst/>
          <a:gdLst/>
          <a:ahLst/>
          <a:cxnLst/>
          <a:rect l="0" t="0" r="0" b="0"/>
          <a:pathLst>
            <a:path>
              <a:moveTo>
                <a:pt x="369321" y="923672"/>
              </a:moveTo>
              <a:arcTo wR="2118988" hR="2118988" stAng="12860378" swAng="1960794"/>
            </a:path>
          </a:pathLst>
        </a:custGeom>
        <a:noFill/>
        <a:ln w="22225" cap="flat" cmpd="sng" algn="ctr">
          <a:solidFill>
            <a:schemeClr val="accent1">
              <a:lumMod val="75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A953A0-7E76-44BE-B27B-251EE0C451AD}" type="datetimeFigureOut">
              <a:rPr lang="de-DE" smtClean="0"/>
              <a:t>26.03.2022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1E4725-0C90-4549-8DAA-B5152FA3D8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752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/>
              <a:t>Ca 340.000 </a:t>
            </a:r>
            <a:r>
              <a:rPr lang="de-DE" dirty="0" err="1"/>
              <a:t>Algorithmusarten</a:t>
            </a:r>
            <a:r>
              <a:rPr lang="de-DE" dirty="0"/>
              <a:t> (Stand 01.04.2021)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71E4725-0C90-4549-8DAA-B5152FA3D850}" type="slidenum">
              <a:rPr lang="de-DE" smtClean="0"/>
              <a:t>29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33198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51B70C-8B65-453E-8789-D9671DCFC386}" type="slidenum">
              <a:rPr lang="de-AT" smtClean="0"/>
              <a:t>42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982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 dirty="0"/>
              <a:t>17.05.2014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err="1"/>
              <a:t>Infoday</a:t>
            </a:r>
            <a:r>
              <a:rPr lang="de-DE" dirty="0"/>
              <a:t> 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37094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3727-7FAD-435C-ADE9-FF40D95F682F}" type="datetimeFigureOut">
              <a:rPr lang="de-DE" smtClean="0"/>
              <a:pPr/>
              <a:t>26.03.2022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8A8F-C137-455B-9990-7ADFB1EEEE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64145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3727-7FAD-435C-ADE9-FF40D95F682F}" type="datetimeFigureOut">
              <a:rPr lang="de-DE" smtClean="0"/>
              <a:pPr/>
              <a:t>26.03.2022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8A8F-C137-455B-9990-7ADFB1EEEE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06455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51520" y="6492875"/>
            <a:ext cx="2133600" cy="365125"/>
          </a:xfrm>
          <a:prstGeom prst="rect">
            <a:avLst/>
          </a:prstGeom>
        </p:spPr>
        <p:txBody>
          <a:bodyPr/>
          <a:lstStyle/>
          <a:p>
            <a:r>
              <a:rPr lang="de-AT" dirty="0">
                <a:solidFill>
                  <a:prstClr val="black">
                    <a:tint val="75000"/>
                  </a:prstClr>
                </a:solidFill>
              </a:rPr>
              <a:t>25.04.2015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6012160" y="6525344"/>
            <a:ext cx="2895600" cy="332656"/>
          </a:xfrm>
          <a:prstGeom prst="rect">
            <a:avLst/>
          </a:prstGeom>
        </p:spPr>
        <p:txBody>
          <a:bodyPr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de-AT" dirty="0">
                <a:solidFill>
                  <a:prstClr val="white">
                    <a:lumMod val="50000"/>
                  </a:prstClr>
                </a:solidFill>
              </a:rPr>
              <a:t>MedAT Infoday 2015</a:t>
            </a:r>
          </a:p>
        </p:txBody>
      </p:sp>
    </p:spTree>
    <p:extLst>
      <p:ext uri="{BB962C8B-B14F-4D97-AF65-F5344CB8AC3E}">
        <p14:creationId xmlns:p14="http://schemas.microsoft.com/office/powerpoint/2010/main" val="3831077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3727-7FAD-435C-ADE9-FF40D95F682F}" type="datetimeFigureOut">
              <a:rPr lang="de-DE" smtClean="0"/>
              <a:pPr/>
              <a:t>26.03.2022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8A8F-C137-455B-9990-7ADFB1EEEE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0524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3727-7FAD-435C-ADE9-FF40D95F682F}" type="datetimeFigureOut">
              <a:rPr lang="de-DE" smtClean="0"/>
              <a:pPr/>
              <a:t>26.03.2022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8A8F-C137-455B-9990-7ADFB1EEEE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212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3727-7FAD-435C-ADE9-FF40D95F682F}" type="datetimeFigureOut">
              <a:rPr lang="de-DE" smtClean="0"/>
              <a:pPr/>
              <a:t>26.03.2022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8A8F-C137-455B-9990-7ADFB1EEEE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9277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3727-7FAD-435C-ADE9-FF40D95F682F}" type="datetimeFigureOut">
              <a:rPr lang="de-DE" smtClean="0"/>
              <a:pPr/>
              <a:t>26.03.2022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8A8F-C137-455B-9990-7ADFB1EEEE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47441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3727-7FAD-435C-ADE9-FF40D95F682F}" type="datetimeFigureOut">
              <a:rPr lang="de-DE" smtClean="0"/>
              <a:pPr/>
              <a:t>26.03.2022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8A8F-C137-455B-9990-7ADFB1EEEE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3257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3727-7FAD-435C-ADE9-FF40D95F682F}" type="datetimeFigureOut">
              <a:rPr lang="de-DE" smtClean="0"/>
              <a:pPr/>
              <a:t>26.03.2022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8A8F-C137-455B-9990-7ADFB1EEEE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1386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3727-7FAD-435C-ADE9-FF40D95F682F}" type="datetimeFigureOut">
              <a:rPr lang="de-DE" smtClean="0"/>
              <a:pPr/>
              <a:t>26.03.2022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8A8F-C137-455B-9990-7ADFB1EEEE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9627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93727-7FAD-435C-ADE9-FF40D95F682F}" type="datetimeFigureOut">
              <a:rPr lang="de-DE" smtClean="0"/>
              <a:pPr/>
              <a:t>26.03.2022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628A8F-C137-455B-9990-7ADFB1EEEEB1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45798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:\Referat für Service &amp; Beratung\AWV\Infoday 2013\Foliendesign\Logo.jpg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7238" y="32792"/>
            <a:ext cx="1062301" cy="1379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17.05.2014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INFODAY 2014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57536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oeis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sibiller.de/anagramme/" TargetMode="External"/><Relationship Id="rId4" Type="http://schemas.openxmlformats.org/officeDocument/2006/relationships/image" Target="../media/image11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tertitel 1"/>
          <p:cNvSpPr>
            <a:spLocks noGrp="1"/>
          </p:cNvSpPr>
          <p:nvPr>
            <p:ph type="subTitle" idx="1"/>
          </p:nvPr>
        </p:nvSpPr>
        <p:spPr>
          <a:xfrm>
            <a:off x="251520" y="2708920"/>
            <a:ext cx="8136904" cy="720080"/>
          </a:xfrm>
        </p:spPr>
        <p:txBody>
          <a:bodyPr anchor="ctr">
            <a:normAutofit/>
          </a:bodyPr>
          <a:lstStyle/>
          <a:p>
            <a:pPr algn="l"/>
            <a:r>
              <a:rPr lang="de-AT" sz="3600" b="1">
                <a:solidFill>
                  <a:schemeClr val="tx1"/>
                </a:solidFill>
              </a:rPr>
              <a:t>Infovortrag</a:t>
            </a:r>
            <a:endParaRPr lang="de-AT" sz="3600" b="1" dirty="0">
              <a:solidFill>
                <a:schemeClr val="tx1"/>
              </a:solidFill>
            </a:endParaRP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251520" y="6492875"/>
            <a:ext cx="2133600" cy="365125"/>
          </a:xfrm>
        </p:spPr>
        <p:txBody>
          <a:bodyPr lIns="72000" tIns="36000" rIns="72000" bIns="36000" anchor="t" anchorCtr="0"/>
          <a:lstStyle/>
          <a:p>
            <a:r>
              <a:rPr lang="de-AT" dirty="0">
                <a:solidFill>
                  <a:prstClr val="black">
                    <a:tint val="75000"/>
                  </a:prstClr>
                </a:solidFill>
              </a:rPr>
              <a:t>02.04.2022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7452320" y="6525344"/>
            <a:ext cx="1440160" cy="332656"/>
          </a:xfrm>
        </p:spPr>
        <p:txBody>
          <a:bodyPr lIns="72000" tIns="36000" rIns="72000" bIns="36000"/>
          <a:lstStyle/>
          <a:p>
            <a:r>
              <a:rPr lang="de-AT" dirty="0">
                <a:solidFill>
                  <a:prstClr val="white">
                    <a:lumMod val="50000"/>
                  </a:prstClr>
                </a:solidFill>
              </a:rPr>
              <a:t>MedAT Infoday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1520" y="3933056"/>
            <a:ext cx="73448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/>
              <a:t>„</a:t>
            </a:r>
            <a:r>
              <a:rPr lang="de-AT" sz="3200" b="1"/>
              <a:t> Kognitive Fähigkeiten und Fertigkeiten</a:t>
            </a:r>
            <a:r>
              <a:rPr lang="de-DE" sz="3200"/>
              <a:t>“</a:t>
            </a:r>
            <a:endParaRPr lang="de-DE" sz="2000" dirty="0"/>
          </a:p>
        </p:txBody>
      </p:sp>
      <p:sp>
        <p:nvSpPr>
          <p:cNvPr id="8" name="Textfeld 7"/>
          <p:cNvSpPr txBox="1"/>
          <p:nvPr/>
        </p:nvSpPr>
        <p:spPr>
          <a:xfrm>
            <a:off x="251520" y="5085184"/>
            <a:ext cx="6480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>
                <a:solidFill>
                  <a:schemeClr val="tx1">
                    <a:lumMod val="50000"/>
                    <a:lumOff val="50000"/>
                  </a:schemeClr>
                </a:solidFill>
              </a:rPr>
              <a:t>Mag. rer. nat. René Stefitz</a:t>
            </a:r>
            <a:endParaRPr lang="de-DE" sz="28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52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3804" y="1988840"/>
            <a:ext cx="6596392" cy="3291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921876" y="493245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A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602396" y="493245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090228" y="494116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C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290028" y="494116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B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583822" y="5593271"/>
            <a:ext cx="4148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 </a:t>
            </a:r>
            <a:r>
              <a:rPr lang="de-DE" sz="2000" b="1" dirty="0"/>
              <a:t>Keine der Figuren trifft zu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341784" y="3425868"/>
            <a:ext cx="84604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3"/>
          <p:cNvSpPr txBox="1"/>
          <p:nvPr/>
        </p:nvSpPr>
        <p:spPr>
          <a:xfrm>
            <a:off x="2454399" y="514767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Figuren zusammensetzen Die Aufgabe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>
                <a:latin typeface="Arial" pitchFamily="34" charset="0"/>
                <a:ea typeface="+mn-ea"/>
                <a:cs typeface="Arial" pitchFamily="34" charset="0"/>
              </a:rPr>
              <a:t>Das Größenverhältnis</a:t>
            </a:r>
          </a:p>
        </p:txBody>
      </p:sp>
      <p:pic>
        <p:nvPicPr>
          <p:cNvPr id="8" name="Grafi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556791"/>
            <a:ext cx="6871608" cy="972000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0" y="170080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/>
              <a:t>„.. Dabei spielt das Größenverhältnis zwischen den Teilen und den Antwortfiguren keine Rolle.“</a:t>
            </a:r>
          </a:p>
        </p:txBody>
      </p:sp>
    </p:spTree>
    <p:extLst>
      <p:ext uri="{BB962C8B-B14F-4D97-AF65-F5344CB8AC3E}">
        <p14:creationId xmlns:p14="http://schemas.microsoft.com/office/powerpoint/2010/main" val="12166199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2800" b="1">
                <a:latin typeface="Arial" pitchFamily="34" charset="0"/>
                <a:cs typeface="Arial" pitchFamily="34" charset="0"/>
              </a:rPr>
              <a:t>Das Größenverhältnis</a:t>
            </a:r>
            <a:endParaRPr lang="de-DE" sz="2800" b="1"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3" name="Grafik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000" y="1555200"/>
            <a:ext cx="6871608" cy="9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412801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2493847" y="6125950"/>
            <a:ext cx="4148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 </a:t>
            </a:r>
            <a:r>
              <a:rPr lang="de-DE" sz="2000" b="1" dirty="0"/>
              <a:t>Keine der Figuren trifft zu</a:t>
            </a:r>
          </a:p>
        </p:txBody>
      </p:sp>
      <p:sp>
        <p:nvSpPr>
          <p:cNvPr id="11" name="Regelmäßiges Fünfeck 10"/>
          <p:cNvSpPr/>
          <p:nvPr/>
        </p:nvSpPr>
        <p:spPr>
          <a:xfrm>
            <a:off x="3330521" y="4005064"/>
            <a:ext cx="2160239" cy="2002074"/>
          </a:xfrm>
          <a:prstGeom prst="pentagon">
            <a:avLst/>
          </a:prstGeom>
          <a:solidFill>
            <a:srgbClr val="3F9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Gleichschenkliges Dreieck 11"/>
          <p:cNvSpPr/>
          <p:nvPr/>
        </p:nvSpPr>
        <p:spPr>
          <a:xfrm rot="17165853">
            <a:off x="4277825" y="4900813"/>
            <a:ext cx="637024" cy="1317911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Titel 1"/>
          <p:cNvSpPr txBox="1">
            <a:spLocks/>
          </p:cNvSpPr>
          <p:nvPr/>
        </p:nvSpPr>
        <p:spPr>
          <a:xfrm>
            <a:off x="683568" y="33265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sz="2800" b="1">
                <a:latin typeface="Arial" pitchFamily="34" charset="0"/>
                <a:ea typeface="+mn-ea"/>
                <a:cs typeface="Arial" pitchFamily="34" charset="0"/>
              </a:rPr>
              <a:t>Antwortalternative E</a:t>
            </a:r>
          </a:p>
        </p:txBody>
      </p:sp>
      <p:sp>
        <p:nvSpPr>
          <p:cNvPr id="26" name="Gleichschenkliges Dreieck 25"/>
          <p:cNvSpPr/>
          <p:nvPr/>
        </p:nvSpPr>
        <p:spPr>
          <a:xfrm rot="20239477">
            <a:off x="3059832" y="2302616"/>
            <a:ext cx="2160239" cy="792088"/>
          </a:xfrm>
          <a:prstGeom prst="triangle">
            <a:avLst/>
          </a:prstGeom>
          <a:solidFill>
            <a:srgbClr val="3F9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rapezoid 26"/>
          <p:cNvSpPr/>
          <p:nvPr/>
        </p:nvSpPr>
        <p:spPr>
          <a:xfrm rot="518783">
            <a:off x="864067" y="2507198"/>
            <a:ext cx="2152430" cy="648073"/>
          </a:xfrm>
          <a:prstGeom prst="trapezoid">
            <a:avLst/>
          </a:prstGeom>
          <a:solidFill>
            <a:srgbClr val="3F9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Gleichschenkliges Dreieck 27"/>
          <p:cNvSpPr/>
          <p:nvPr/>
        </p:nvSpPr>
        <p:spPr>
          <a:xfrm rot="6566926">
            <a:off x="5794629" y="2389822"/>
            <a:ext cx="859240" cy="1215553"/>
          </a:xfrm>
          <a:prstGeom prst="triangle">
            <a:avLst/>
          </a:prstGeom>
          <a:solidFill>
            <a:srgbClr val="3F9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Gleichschenkliges Dreieck 28"/>
          <p:cNvSpPr/>
          <p:nvPr/>
        </p:nvSpPr>
        <p:spPr>
          <a:xfrm rot="10800000">
            <a:off x="7236296" y="2461553"/>
            <a:ext cx="550813" cy="791035"/>
          </a:xfrm>
          <a:prstGeom prst="triangle">
            <a:avLst/>
          </a:prstGeom>
          <a:solidFill>
            <a:srgbClr val="3F9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0" name="Gerade Verbindung 29"/>
          <p:cNvCxnSpPr/>
          <p:nvPr/>
        </p:nvCxnSpPr>
        <p:spPr>
          <a:xfrm>
            <a:off x="341784" y="3717032"/>
            <a:ext cx="84604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feld 30"/>
          <p:cNvSpPr txBox="1"/>
          <p:nvPr/>
        </p:nvSpPr>
        <p:spPr>
          <a:xfrm>
            <a:off x="1921876" y="550852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A</a:t>
            </a:r>
          </a:p>
        </p:txBody>
      </p:sp>
      <p:sp>
        <p:nvSpPr>
          <p:cNvPr id="32" name="Textfeld 31"/>
          <p:cNvSpPr txBox="1"/>
          <p:nvPr/>
        </p:nvSpPr>
        <p:spPr>
          <a:xfrm>
            <a:off x="6696236" y="5495913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D</a:t>
            </a:r>
          </a:p>
        </p:txBody>
      </p:sp>
      <p:sp>
        <p:nvSpPr>
          <p:cNvPr id="33" name="Textfeld 32"/>
          <p:cNvSpPr txBox="1"/>
          <p:nvPr/>
        </p:nvSpPr>
        <p:spPr>
          <a:xfrm>
            <a:off x="5148064" y="5580529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C</a:t>
            </a:r>
          </a:p>
        </p:txBody>
      </p:sp>
      <p:sp>
        <p:nvSpPr>
          <p:cNvPr id="34" name="Textfeld 33"/>
          <p:cNvSpPr txBox="1"/>
          <p:nvPr/>
        </p:nvSpPr>
        <p:spPr>
          <a:xfrm>
            <a:off x="3491880" y="5508521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B</a:t>
            </a:r>
          </a:p>
        </p:txBody>
      </p:sp>
      <p:sp>
        <p:nvSpPr>
          <p:cNvPr id="35" name="Trapezoid 34"/>
          <p:cNvSpPr/>
          <p:nvPr/>
        </p:nvSpPr>
        <p:spPr>
          <a:xfrm>
            <a:off x="1489828" y="4322936"/>
            <a:ext cx="1440160" cy="1193080"/>
          </a:xfrm>
          <a:prstGeom prst="trapezoid">
            <a:avLst/>
          </a:prstGeom>
          <a:solidFill>
            <a:srgbClr val="3F9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Sechseck 35"/>
          <p:cNvSpPr/>
          <p:nvPr/>
        </p:nvSpPr>
        <p:spPr>
          <a:xfrm>
            <a:off x="4752020" y="4237401"/>
            <a:ext cx="1368152" cy="1334417"/>
          </a:xfrm>
          <a:prstGeom prst="hexagon">
            <a:avLst/>
          </a:prstGeom>
          <a:solidFill>
            <a:srgbClr val="3F9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gelmäßiges Fünfeck 37"/>
          <p:cNvSpPr/>
          <p:nvPr/>
        </p:nvSpPr>
        <p:spPr>
          <a:xfrm>
            <a:off x="3131840" y="4225756"/>
            <a:ext cx="1368152" cy="1274054"/>
          </a:xfrm>
          <a:prstGeom prst="pentagon">
            <a:avLst/>
          </a:prstGeom>
          <a:solidFill>
            <a:srgbClr val="3F9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Siebeneck 38"/>
          <p:cNvSpPr/>
          <p:nvPr/>
        </p:nvSpPr>
        <p:spPr>
          <a:xfrm>
            <a:off x="6300192" y="4221088"/>
            <a:ext cx="1368152" cy="1322828"/>
          </a:xfrm>
          <a:prstGeom prst="heptagon">
            <a:avLst/>
          </a:prstGeom>
          <a:solidFill>
            <a:srgbClr val="3F96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0273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31" grpId="0"/>
      <p:bldP spid="32" grpId="0"/>
      <p:bldP spid="33" grpId="0"/>
      <p:bldP spid="34" grpId="0"/>
      <p:bldP spid="35" grpId="0" animBg="1"/>
      <p:bldP spid="36" grpId="0" animBg="1"/>
      <p:bldP spid="38" grpId="0" animBg="1"/>
      <p:bldP spid="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629823"/>
            <a:ext cx="5616624" cy="2802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>
                <a:solidFill>
                  <a:schemeClr val="tx1"/>
                </a:solidFill>
              </a:rPr>
              <a:t>Umfangsummen</a:t>
            </a:r>
          </a:p>
          <a:p>
            <a:pPr lvl="1" algn="l"/>
            <a:r>
              <a:rPr lang="de-DE" sz="2000" dirty="0">
                <a:solidFill>
                  <a:schemeClr val="tx1"/>
                </a:solidFill>
              </a:rPr>
              <a:t>Einsatz vor allem bei Figuren mit Kreisanteilen</a:t>
            </a:r>
          </a:p>
          <a:p>
            <a:pPr lvl="1" algn="l"/>
            <a:r>
              <a:rPr lang="de-DE" sz="2000" dirty="0">
                <a:solidFill>
                  <a:schemeClr val="tx1"/>
                </a:solidFill>
              </a:rPr>
              <a:t>Aufsummierung der runden Umfangteile</a:t>
            </a:r>
          </a:p>
          <a:p>
            <a:pPr lvl="1" algn="l"/>
            <a:r>
              <a:rPr lang="de-DE" sz="2000" dirty="0">
                <a:solidFill>
                  <a:schemeClr val="tx1"/>
                </a:solidFill>
              </a:rPr>
              <a:t>Vergleich der Umfangsummen mit den Musterfiguren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475656" y="6156593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A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5652120" y="616530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D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283968" y="6168503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C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771800" y="6165304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B</a:t>
            </a:r>
          </a:p>
        </p:txBody>
      </p:sp>
      <p:sp>
        <p:nvSpPr>
          <p:cNvPr id="8" name="TextBox 3"/>
          <p:cNvSpPr txBox="1"/>
          <p:nvPr/>
        </p:nvSpPr>
        <p:spPr>
          <a:xfrm>
            <a:off x="2454399" y="514767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Lösungsansätze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708920"/>
            <a:ext cx="6596392" cy="32912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Inhaltsplatzhalter 2"/>
          <p:cNvSpPr txBox="1">
            <a:spLocks/>
          </p:cNvSpPr>
          <p:nvPr/>
        </p:nvSpPr>
        <p:spPr>
          <a:xfrm>
            <a:off x="431540" y="1820788"/>
            <a:ext cx="828092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dirty="0">
                <a:solidFill>
                  <a:schemeClr val="tx1"/>
                </a:solidFill>
              </a:rPr>
              <a:t>Schritt 1: Finde natürliche Teile des runden Umfangs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Schritt 2: Summiere die Radien der runden Umfangteile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403648" y="566124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A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156176" y="5707797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D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572000" y="566124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C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843808" y="5661248"/>
            <a:ext cx="5760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b="1" dirty="0"/>
              <a:t>B</a:t>
            </a:r>
          </a:p>
        </p:txBody>
      </p:sp>
      <p:sp>
        <p:nvSpPr>
          <p:cNvPr id="8" name="Rechteck 7"/>
          <p:cNvSpPr/>
          <p:nvPr/>
        </p:nvSpPr>
        <p:spPr>
          <a:xfrm>
            <a:off x="2267744" y="2852936"/>
            <a:ext cx="936104" cy="4591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9" name="Rechteck 8"/>
          <p:cNvSpPr/>
          <p:nvPr/>
        </p:nvSpPr>
        <p:spPr>
          <a:xfrm>
            <a:off x="3635896" y="3573016"/>
            <a:ext cx="648072" cy="36333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0" name="Rechteck 9"/>
          <p:cNvSpPr/>
          <p:nvPr/>
        </p:nvSpPr>
        <p:spPr>
          <a:xfrm>
            <a:off x="6012160" y="2852936"/>
            <a:ext cx="432048" cy="104416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cxnSp>
        <p:nvCxnSpPr>
          <p:cNvPr id="11" name="Gerade Verbindung 10"/>
          <p:cNvCxnSpPr/>
          <p:nvPr/>
        </p:nvCxnSpPr>
        <p:spPr>
          <a:xfrm>
            <a:off x="4139952" y="4221088"/>
            <a:ext cx="1476164" cy="1656184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2" name="Gerade Verbindung 11"/>
          <p:cNvCxnSpPr/>
          <p:nvPr/>
        </p:nvCxnSpPr>
        <p:spPr>
          <a:xfrm>
            <a:off x="5742130" y="4242876"/>
            <a:ext cx="1404156" cy="1612607"/>
          </a:xfrm>
          <a:prstGeom prst="lin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" name="TextBox 3"/>
          <p:cNvSpPr txBox="1"/>
          <p:nvPr/>
        </p:nvSpPr>
        <p:spPr>
          <a:xfrm>
            <a:off x="2454399" y="514767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Lösungsansätze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517" y="1813501"/>
            <a:ext cx="6136933" cy="3528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817066" y="502091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A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372200" y="503171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819706" y="503170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C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307538" y="501665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B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385308" y="5605690"/>
            <a:ext cx="4148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 </a:t>
            </a:r>
            <a:r>
              <a:rPr lang="de-DE" sz="2000" b="1" dirty="0"/>
              <a:t>Keine der Figuren trifft zu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323528" y="3481133"/>
            <a:ext cx="84604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3"/>
          <p:cNvSpPr txBox="1"/>
          <p:nvPr/>
        </p:nvSpPr>
        <p:spPr>
          <a:xfrm>
            <a:off x="2454399" y="514767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Figuren zusammensetzen Die Aufgabe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31449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3"/>
          <p:cNvSpPr txBox="1"/>
          <p:nvPr/>
        </p:nvSpPr>
        <p:spPr>
          <a:xfrm>
            <a:off x="2454399" y="514767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Lösungsansätze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Fünfeck 13">
            <a:extLst>
              <a:ext uri="{FF2B5EF4-FFF2-40B4-BE49-F238E27FC236}">
                <a16:creationId xmlns:a16="http://schemas.microsoft.com/office/drawing/2014/main" id="{354B4E0D-DD2D-40C6-B4A6-D68E0048AC50}"/>
              </a:ext>
            </a:extLst>
          </p:cNvPr>
          <p:cNvSpPr/>
          <p:nvPr/>
        </p:nvSpPr>
        <p:spPr>
          <a:xfrm>
            <a:off x="26572" y="2983640"/>
            <a:ext cx="2904067" cy="2506133"/>
          </a:xfrm>
          <a:prstGeom prst="pentagon">
            <a:avLst/>
          </a:prstGeom>
          <a:solidFill>
            <a:srgbClr val="68A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299FDADF-942E-41F1-9A3B-B175F3EF8860}"/>
              </a:ext>
            </a:extLst>
          </p:cNvPr>
          <p:cNvCxnSpPr>
            <a:cxnSpLocks/>
          </p:cNvCxnSpPr>
          <p:nvPr/>
        </p:nvCxnSpPr>
        <p:spPr>
          <a:xfrm flipV="1">
            <a:off x="26572" y="2331707"/>
            <a:ext cx="2463804" cy="1617134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id="{F5B74197-F0B5-4505-9830-C4B1B679688D}"/>
              </a:ext>
            </a:extLst>
          </p:cNvPr>
          <p:cNvCxnSpPr>
            <a:cxnSpLocks/>
            <a:endCxn id="14" idx="5"/>
          </p:cNvCxnSpPr>
          <p:nvPr/>
        </p:nvCxnSpPr>
        <p:spPr>
          <a:xfrm>
            <a:off x="517639" y="2331707"/>
            <a:ext cx="2412997" cy="160918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feld 16">
            <a:extLst>
              <a:ext uri="{FF2B5EF4-FFF2-40B4-BE49-F238E27FC236}">
                <a16:creationId xmlns:a16="http://schemas.microsoft.com/office/drawing/2014/main" id="{D8917824-01C4-4F8D-9FC7-6CE43A391019}"/>
              </a:ext>
            </a:extLst>
          </p:cNvPr>
          <p:cNvSpPr txBox="1"/>
          <p:nvPr/>
        </p:nvSpPr>
        <p:spPr>
          <a:xfrm>
            <a:off x="1189111" y="2187249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108°</a:t>
            </a:r>
          </a:p>
        </p:txBody>
      </p:sp>
      <p:sp>
        <p:nvSpPr>
          <p:cNvPr id="18" name="Sechseck 17">
            <a:extLst>
              <a:ext uri="{FF2B5EF4-FFF2-40B4-BE49-F238E27FC236}">
                <a16:creationId xmlns:a16="http://schemas.microsoft.com/office/drawing/2014/main" id="{8392EFDA-B7A0-474A-8A14-8097A1281AAA}"/>
              </a:ext>
            </a:extLst>
          </p:cNvPr>
          <p:cNvSpPr/>
          <p:nvPr/>
        </p:nvSpPr>
        <p:spPr>
          <a:xfrm rot="5400000">
            <a:off x="3251718" y="3238945"/>
            <a:ext cx="2678723" cy="2338754"/>
          </a:xfrm>
          <a:prstGeom prst="hexagon">
            <a:avLst/>
          </a:prstGeom>
          <a:solidFill>
            <a:srgbClr val="68A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9DAA6FB0-C2F9-486C-82B9-CD44E854EF10}"/>
              </a:ext>
            </a:extLst>
          </p:cNvPr>
          <p:cNvCxnSpPr>
            <a:cxnSpLocks/>
            <a:stCxn id="18" idx="2"/>
          </p:cNvCxnSpPr>
          <p:nvPr/>
        </p:nvCxnSpPr>
        <p:spPr>
          <a:xfrm flipV="1">
            <a:off x="3421704" y="2421640"/>
            <a:ext cx="2405838" cy="1232010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52586CB2-FB47-46C6-A5D6-F6F929EC7EC6}"/>
              </a:ext>
            </a:extLst>
          </p:cNvPr>
          <p:cNvCxnSpPr>
            <a:cxnSpLocks/>
          </p:cNvCxnSpPr>
          <p:nvPr/>
        </p:nvCxnSpPr>
        <p:spPr>
          <a:xfrm>
            <a:off x="3330526" y="2421638"/>
            <a:ext cx="2429931" cy="1249113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feld 20">
            <a:extLst>
              <a:ext uri="{FF2B5EF4-FFF2-40B4-BE49-F238E27FC236}">
                <a16:creationId xmlns:a16="http://schemas.microsoft.com/office/drawing/2014/main" id="{E7448733-E1CB-4697-8371-8C47FE215BFF}"/>
              </a:ext>
            </a:extLst>
          </p:cNvPr>
          <p:cNvSpPr txBox="1"/>
          <p:nvPr/>
        </p:nvSpPr>
        <p:spPr>
          <a:xfrm>
            <a:off x="4256323" y="2246629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120°</a:t>
            </a:r>
          </a:p>
        </p:txBody>
      </p:sp>
      <p:sp>
        <p:nvSpPr>
          <p:cNvPr id="22" name="Siebeneck 21">
            <a:extLst>
              <a:ext uri="{FF2B5EF4-FFF2-40B4-BE49-F238E27FC236}">
                <a16:creationId xmlns:a16="http://schemas.microsoft.com/office/drawing/2014/main" id="{D33FE286-05F2-46C2-98C5-65C39615BCC1}"/>
              </a:ext>
            </a:extLst>
          </p:cNvPr>
          <p:cNvSpPr/>
          <p:nvPr/>
        </p:nvSpPr>
        <p:spPr>
          <a:xfrm>
            <a:off x="6334889" y="3121713"/>
            <a:ext cx="2580382" cy="2414954"/>
          </a:xfrm>
          <a:prstGeom prst="heptagon">
            <a:avLst/>
          </a:prstGeom>
          <a:solidFill>
            <a:srgbClr val="68A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5964BCBC-A9E8-4FB1-B0D0-59CD883012BF}"/>
              </a:ext>
            </a:extLst>
          </p:cNvPr>
          <p:cNvCxnSpPr>
            <a:cxnSpLocks/>
          </p:cNvCxnSpPr>
          <p:nvPr/>
        </p:nvCxnSpPr>
        <p:spPr>
          <a:xfrm flipV="1">
            <a:off x="6565768" y="2528988"/>
            <a:ext cx="2349503" cy="1070658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0A1947F7-1801-4119-906A-FCEA5C3024F1}"/>
              </a:ext>
            </a:extLst>
          </p:cNvPr>
          <p:cNvCxnSpPr>
            <a:cxnSpLocks/>
          </p:cNvCxnSpPr>
          <p:nvPr/>
        </p:nvCxnSpPr>
        <p:spPr>
          <a:xfrm>
            <a:off x="6251520" y="2528988"/>
            <a:ext cx="2429931" cy="1070656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5" name="Textfeld 24">
            <a:extLst>
              <a:ext uri="{FF2B5EF4-FFF2-40B4-BE49-F238E27FC236}">
                <a16:creationId xmlns:a16="http://schemas.microsoft.com/office/drawing/2014/main" id="{AF913B5E-86E5-4A14-8155-67441F7AA928}"/>
              </a:ext>
            </a:extLst>
          </p:cNvPr>
          <p:cNvSpPr txBox="1"/>
          <p:nvPr/>
        </p:nvSpPr>
        <p:spPr>
          <a:xfrm>
            <a:off x="7367171" y="2344322"/>
            <a:ext cx="73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128°</a:t>
            </a:r>
          </a:p>
        </p:txBody>
      </p:sp>
    </p:spTree>
    <p:extLst>
      <p:ext uri="{BB962C8B-B14F-4D97-AF65-F5344CB8AC3E}">
        <p14:creationId xmlns:p14="http://schemas.microsoft.com/office/powerpoint/2010/main" val="313303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1" grpId="0"/>
      <p:bldP spid="2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251520" y="1988840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400" dirty="0">
                <a:solidFill>
                  <a:schemeClr val="tx1"/>
                </a:solidFill>
              </a:rPr>
              <a:t>Aufgabe soll visuelle </a:t>
            </a:r>
            <a:r>
              <a:rPr lang="de-DE" sz="2400" dirty="0" err="1">
                <a:solidFill>
                  <a:schemeClr val="tx1"/>
                </a:solidFill>
              </a:rPr>
              <a:t>Informationsver</a:t>
            </a:r>
            <a:r>
              <a:rPr lang="de-DE" sz="2400" dirty="0">
                <a:solidFill>
                  <a:schemeClr val="tx1"/>
                </a:solidFill>
              </a:rPr>
              <a:t>- und </a:t>
            </a:r>
            <a:r>
              <a:rPr lang="de-DE" sz="2400" dirty="0" err="1">
                <a:solidFill>
                  <a:schemeClr val="tx1"/>
                </a:solidFill>
              </a:rPr>
              <a:t>bearbeitung</a:t>
            </a:r>
            <a:r>
              <a:rPr lang="de-DE" sz="2400" dirty="0">
                <a:solidFill>
                  <a:schemeClr val="tx1"/>
                </a:solidFill>
              </a:rPr>
              <a:t> erfassen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</a:rPr>
              <a:t>Visuelle und analytische Strategien können zur Lösung führen</a:t>
            </a:r>
          </a:p>
          <a:p>
            <a:pPr algn="l"/>
            <a:r>
              <a:rPr lang="de-DE" sz="2400">
                <a:solidFill>
                  <a:schemeClr val="tx1"/>
                </a:solidFill>
              </a:rPr>
              <a:t>Vorbereitung </a:t>
            </a:r>
            <a:r>
              <a:rPr lang="de-DE" sz="2400" dirty="0">
                <a:solidFill>
                  <a:schemeClr val="tx1"/>
                </a:solidFill>
              </a:rPr>
              <a:t>durch: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Üben bzw. Gewöhnen (an) der/die einzelnen geometrischen Figuren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Ausschneiden bzw. Skizzen erstellen kann den Start erleichtern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Üben von verbal-analytischen Methoden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Üben des Eliminationsverfahrens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Größter Teil des Verbesserung durch implizites Lernen / Erfahrung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123728" y="695057"/>
            <a:ext cx="6408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Arial" pitchFamily="34" charset="0"/>
                <a:cs typeface="Arial" pitchFamily="34" charset="0"/>
              </a:rPr>
              <a:t>Zusammenfassung - </a:t>
            </a:r>
            <a:r>
              <a:rPr lang="de-DE" sz="2400" b="1" dirty="0" err="1">
                <a:latin typeface="Arial" pitchFamily="34" charset="0"/>
                <a:cs typeface="Arial" pitchFamily="34" charset="0"/>
              </a:rPr>
              <a:t>Visuokonstruktion</a:t>
            </a:r>
            <a:endParaRPr lang="de-AT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395536" y="2420888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8 Minuten Zeit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8 Allergiepässe lernen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7 Informationen + 1 Bild pro Pass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Verschiedenste Informationstypologien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Zwischen Enkodierung und Abruf ca</a:t>
            </a:r>
            <a:r>
              <a:rPr lang="de-DE" sz="2000">
                <a:solidFill>
                  <a:schemeClr val="tx1"/>
                </a:solidFill>
              </a:rPr>
              <a:t>. 35 </a:t>
            </a:r>
            <a:r>
              <a:rPr lang="de-DE" sz="2000" dirty="0">
                <a:solidFill>
                  <a:schemeClr val="tx1"/>
                </a:solidFill>
              </a:rPr>
              <a:t>Minuten Intervall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Während Intervall erfolgt Bearbeitung </a:t>
            </a:r>
            <a:r>
              <a:rPr lang="de-DE" sz="2000">
                <a:solidFill>
                  <a:schemeClr val="tx1"/>
                </a:solidFill>
              </a:rPr>
              <a:t>von Zahlenfolgen und Wortflüssigkeitsaufgaben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25 </a:t>
            </a:r>
            <a:r>
              <a:rPr lang="de-DE" sz="2000" dirty="0">
                <a:solidFill>
                  <a:schemeClr val="tx1"/>
                </a:solidFill>
              </a:rPr>
              <a:t>Multiple Choice Fragen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„1 aus </a:t>
            </a:r>
            <a:r>
              <a:rPr lang="de-DE" sz="2000">
                <a:solidFill>
                  <a:schemeClr val="tx1"/>
                </a:solidFill>
              </a:rPr>
              <a:t>5“- Antwortsystem</a:t>
            </a: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Einzelfragestellungen und kollektive Fragestellungen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7" name="TextBox 3"/>
          <p:cNvSpPr txBox="1"/>
          <p:nvPr/>
        </p:nvSpPr>
        <p:spPr>
          <a:xfrm>
            <a:off x="2501156" y="695057"/>
            <a:ext cx="507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>
                <a:latin typeface="Arial" pitchFamily="34" charset="0"/>
                <a:cs typeface="Arial" pitchFamily="34" charset="0"/>
              </a:rPr>
              <a:t>Gedächtnis und Merkfähigkeit</a:t>
            </a:r>
            <a:endParaRPr lang="de-AT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52252820"/>
              </p:ext>
            </p:extLst>
          </p:nvPr>
        </p:nvGraphicFramePr>
        <p:xfrm>
          <a:off x="0" y="908720"/>
          <a:ext cx="914400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chteck 3"/>
          <p:cNvSpPr/>
          <p:nvPr/>
        </p:nvSpPr>
        <p:spPr>
          <a:xfrm>
            <a:off x="6588224" y="4536000"/>
            <a:ext cx="2880320" cy="3600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tlCol="0" anchor="ctr"/>
          <a:lstStyle/>
          <a:p>
            <a:r>
              <a:rPr lang="de-DE" sz="1400" b="1">
                <a:solidFill>
                  <a:schemeClr val="tx1"/>
                </a:solidFill>
              </a:rPr>
              <a:t>Sozial-emotionale Kompetenzen</a:t>
            </a:r>
          </a:p>
        </p:txBody>
      </p:sp>
    </p:spTree>
    <p:extLst>
      <p:ext uri="{BB962C8B-B14F-4D97-AF65-F5344CB8AC3E}">
        <p14:creationId xmlns:p14="http://schemas.microsoft.com/office/powerpoint/2010/main" val="24507824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bgerundetes Rechteck 1"/>
          <p:cNvSpPr/>
          <p:nvPr/>
        </p:nvSpPr>
        <p:spPr>
          <a:xfrm>
            <a:off x="395536" y="2348879"/>
            <a:ext cx="5184576" cy="2775679"/>
          </a:xfrm>
          <a:prstGeom prst="round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3131840" y="3138214"/>
            <a:ext cx="3600400" cy="1800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0000" lnSpcReduction="20000"/>
          </a:bodyPr>
          <a:lstStyle>
            <a:lvl1pPr marL="3429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8016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54480" indent="-22860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r>
              <a:rPr lang="de-AT" dirty="0"/>
              <a:t>Name</a:t>
            </a:r>
          </a:p>
          <a:p>
            <a:pPr marL="114300" indent="0">
              <a:buFont typeface="Arial" pitchFamily="34" charset="0"/>
              <a:buNone/>
            </a:pPr>
            <a:r>
              <a:rPr lang="de-AT"/>
              <a:t>Geburtsdatum</a:t>
            </a:r>
          </a:p>
          <a:p>
            <a:pPr marL="114300" indent="0">
              <a:buNone/>
            </a:pPr>
            <a:r>
              <a:rPr lang="de-AT"/>
              <a:t>Medikation</a:t>
            </a:r>
          </a:p>
          <a:p>
            <a:pPr marL="114300" indent="0">
              <a:buNone/>
            </a:pPr>
            <a:r>
              <a:rPr lang="de-AT"/>
              <a:t>Blutgruppe</a:t>
            </a:r>
          </a:p>
          <a:p>
            <a:pPr marL="114300" indent="0">
              <a:buNone/>
            </a:pPr>
            <a:r>
              <a:rPr lang="de-AT"/>
              <a:t>Bekannte Allergien</a:t>
            </a:r>
          </a:p>
          <a:p>
            <a:pPr marL="114300" indent="0">
              <a:buFont typeface="Arial" pitchFamily="34" charset="0"/>
              <a:buNone/>
            </a:pPr>
            <a:r>
              <a:rPr lang="de-AT"/>
              <a:t>Ausweisnummer</a:t>
            </a:r>
          </a:p>
          <a:p>
            <a:pPr marL="114300" indent="0">
              <a:buNone/>
            </a:pPr>
            <a:r>
              <a:rPr lang="de-AT"/>
              <a:t>Ausstellungsland</a:t>
            </a:r>
          </a:p>
          <a:p>
            <a:pPr marL="114300" indent="0">
              <a:buFont typeface="Arial" pitchFamily="34" charset="0"/>
              <a:buNone/>
            </a:pPr>
            <a:endParaRPr lang="de-AT" dirty="0"/>
          </a:p>
        </p:txBody>
      </p:sp>
      <p:sp>
        <p:nvSpPr>
          <p:cNvPr id="4" name="Textfeld 3"/>
          <p:cNvSpPr txBox="1"/>
          <p:nvPr/>
        </p:nvSpPr>
        <p:spPr>
          <a:xfrm>
            <a:off x="1945922" y="2348879"/>
            <a:ext cx="2911885" cy="537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/>
              <a:t>Allergieausweis</a:t>
            </a:r>
            <a:endParaRPr lang="de-DE" sz="2800" dirty="0"/>
          </a:p>
        </p:txBody>
      </p:sp>
      <p:cxnSp>
        <p:nvCxnSpPr>
          <p:cNvPr id="6" name="Gerade Verbindung mit Pfeil 5"/>
          <p:cNvCxnSpPr>
            <a:endCxn id="12" idx="1"/>
          </p:cNvCxnSpPr>
          <p:nvPr/>
        </p:nvCxnSpPr>
        <p:spPr>
          <a:xfrm flipV="1">
            <a:off x="3995936" y="2852936"/>
            <a:ext cx="2354482" cy="428429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mit Pfeil 6"/>
          <p:cNvCxnSpPr>
            <a:endCxn id="14" idx="1"/>
          </p:cNvCxnSpPr>
          <p:nvPr/>
        </p:nvCxnSpPr>
        <p:spPr>
          <a:xfrm>
            <a:off x="4738557" y="4416937"/>
            <a:ext cx="1633643" cy="60825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mit Pfeil 7"/>
          <p:cNvCxnSpPr/>
          <p:nvPr/>
        </p:nvCxnSpPr>
        <p:spPr>
          <a:xfrm>
            <a:off x="4706965" y="4653137"/>
            <a:ext cx="1665235" cy="72007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mit Pfeil 8"/>
          <p:cNvCxnSpPr/>
          <p:nvPr/>
        </p:nvCxnSpPr>
        <p:spPr>
          <a:xfrm flipV="1">
            <a:off x="4355976" y="3429000"/>
            <a:ext cx="1989354" cy="286606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/>
          <p:nvPr/>
        </p:nvCxnSpPr>
        <p:spPr>
          <a:xfrm>
            <a:off x="4849919" y="4191548"/>
            <a:ext cx="1495411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mit Pfeil 10"/>
          <p:cNvCxnSpPr/>
          <p:nvPr/>
        </p:nvCxnSpPr>
        <p:spPr>
          <a:xfrm flipV="1">
            <a:off x="4355976" y="3736719"/>
            <a:ext cx="1990650" cy="204602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350418" y="2668270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Fantasievorname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400213" y="4569082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reale Nationen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6372200" y="4293096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5stellige Zahl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6400213" y="324433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ja/nein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6346626" y="4038314"/>
            <a:ext cx="18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Gräser, Staub,…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6356218" y="3501008"/>
            <a:ext cx="188819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de-DE" dirty="0"/>
              <a:t>A, B, AB, 0</a:t>
            </a:r>
          </a:p>
          <a:p>
            <a:r>
              <a:rPr lang="de-DE"/>
              <a:t>Kein </a:t>
            </a:r>
            <a:r>
              <a:rPr lang="de-DE" dirty="0"/>
              <a:t>Rhesusfaktor</a:t>
            </a:r>
          </a:p>
        </p:txBody>
      </p:sp>
      <p:cxnSp>
        <p:nvCxnSpPr>
          <p:cNvPr id="18" name="Gerade Verbindung mit Pfeil 17"/>
          <p:cNvCxnSpPr>
            <a:endCxn id="19" idx="1"/>
          </p:cNvCxnSpPr>
          <p:nvPr/>
        </p:nvCxnSpPr>
        <p:spPr>
          <a:xfrm flipV="1">
            <a:off x="4572000" y="3138214"/>
            <a:ext cx="1773330" cy="35264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6345330" y="2953548"/>
            <a:ext cx="23311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Tag und Monatsname</a:t>
            </a:r>
          </a:p>
        </p:txBody>
      </p:sp>
      <p:sp>
        <p:nvSpPr>
          <p:cNvPr id="20" name="TextBox 3"/>
          <p:cNvSpPr txBox="1"/>
          <p:nvPr/>
        </p:nvSpPr>
        <p:spPr>
          <a:xfrm>
            <a:off x="2501156" y="695057"/>
            <a:ext cx="507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Der Allergiepass</a:t>
            </a:r>
            <a:endParaRPr lang="de-AT" sz="24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Ren\Desktop\TOKASTUDENT\TOKA-Videos\Gedächtnis\Fotos\Set 1\Fotolia_33080879_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652" y="3017228"/>
            <a:ext cx="1327889" cy="184818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01156" y="695057"/>
            <a:ext cx="507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Fragestellungen</a:t>
            </a:r>
            <a:endParaRPr lang="de-AT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Inhaltsplatzhalter 2"/>
          <p:cNvSpPr txBox="1">
            <a:spLocks/>
          </p:cNvSpPr>
          <p:nvPr/>
        </p:nvSpPr>
        <p:spPr>
          <a:xfrm>
            <a:off x="385416" y="1916832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tx1"/>
                </a:solidFill>
              </a:rPr>
              <a:t>Einzelfragestellungen: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In welchem Land wurde der Ausweis von XY ausgestellt?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Welche Allergien hat die Person XY?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Wann hat die Person auf dem Bild Geburtstag?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18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tx1"/>
                </a:solidFill>
              </a:rPr>
              <a:t>Kollektivfragestellungen: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Welche Personen haben unter anderem eine Allergie gegen Katzen?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Wer hat die Blutgruppe 0 und nimmt zudem Medikamente?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Welche Person/en deren Ausweisnummer auf die Ziffer </a:t>
            </a:r>
            <a:r>
              <a:rPr lang="de-DE" sz="1800">
                <a:solidFill>
                  <a:schemeClr val="tx1"/>
                </a:solidFill>
              </a:rPr>
              <a:t>08 enden/t </a:t>
            </a:r>
            <a:r>
              <a:rPr lang="de-DE" sz="1800" dirty="0">
                <a:solidFill>
                  <a:schemeClr val="tx1"/>
                </a:solidFill>
              </a:rPr>
              <a:t>hat/haben eine Allergie gegen Staub?</a:t>
            </a:r>
          </a:p>
          <a:p>
            <a:pPr lvl="1" algn="l"/>
            <a:endParaRPr lang="de-DE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5424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feil nach rechts 11"/>
          <p:cNvSpPr/>
          <p:nvPr/>
        </p:nvSpPr>
        <p:spPr>
          <a:xfrm>
            <a:off x="1331640" y="1801408"/>
            <a:ext cx="7619996" cy="4743376"/>
          </a:xfrm>
          <a:prstGeom prst="rightArrow">
            <a:avLst/>
          </a:prstGeom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3" name="Gruppieren 2"/>
          <p:cNvGrpSpPr/>
          <p:nvPr/>
        </p:nvGrpSpPr>
        <p:grpSpPr>
          <a:xfrm>
            <a:off x="835070" y="3212976"/>
            <a:ext cx="2416038" cy="1920240"/>
            <a:chOff x="93" y="1440179"/>
            <a:chExt cx="2416038" cy="1920240"/>
          </a:xfrm>
        </p:grpSpPr>
        <p:sp>
          <p:nvSpPr>
            <p:cNvPr id="10" name="Abgerundetes Rechteck 9"/>
            <p:cNvSpPr/>
            <p:nvPr/>
          </p:nvSpPr>
          <p:spPr>
            <a:xfrm>
              <a:off x="93" y="1440179"/>
              <a:ext cx="2416038" cy="192024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Abgerundetes Rechteck 4"/>
            <p:cNvSpPr/>
            <p:nvPr/>
          </p:nvSpPr>
          <p:spPr>
            <a:xfrm>
              <a:off x="93831" y="1533917"/>
              <a:ext cx="2228562" cy="1732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000" kern="1200" dirty="0"/>
                <a:t>Enkodierung</a:t>
              </a:r>
            </a:p>
          </p:txBody>
        </p:sp>
      </p:grpSp>
      <p:grpSp>
        <p:nvGrpSpPr>
          <p:cNvPr id="4" name="Gruppieren 3"/>
          <p:cNvGrpSpPr/>
          <p:nvPr/>
        </p:nvGrpSpPr>
        <p:grpSpPr>
          <a:xfrm>
            <a:off x="3436957" y="3212976"/>
            <a:ext cx="2416038" cy="1920240"/>
            <a:chOff x="2601980" y="1440179"/>
            <a:chExt cx="2416038" cy="1920240"/>
          </a:xfrm>
        </p:grpSpPr>
        <p:sp>
          <p:nvSpPr>
            <p:cNvPr id="8" name="Abgerundetes Rechteck 7"/>
            <p:cNvSpPr/>
            <p:nvPr/>
          </p:nvSpPr>
          <p:spPr>
            <a:xfrm>
              <a:off x="2601980" y="1440179"/>
              <a:ext cx="2416038" cy="192024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Abgerundetes Rechteck 6"/>
            <p:cNvSpPr/>
            <p:nvPr/>
          </p:nvSpPr>
          <p:spPr>
            <a:xfrm>
              <a:off x="2695718" y="1533917"/>
              <a:ext cx="2228562" cy="1732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000" kern="1200" dirty="0"/>
                <a:t>Speicherung</a:t>
              </a:r>
            </a:p>
          </p:txBody>
        </p:sp>
      </p:grpSp>
      <p:grpSp>
        <p:nvGrpSpPr>
          <p:cNvPr id="5" name="Gruppieren 4"/>
          <p:cNvGrpSpPr/>
          <p:nvPr/>
        </p:nvGrpSpPr>
        <p:grpSpPr>
          <a:xfrm>
            <a:off x="6038845" y="3212976"/>
            <a:ext cx="2416038" cy="1920240"/>
            <a:chOff x="5203868" y="1440179"/>
            <a:chExt cx="2416038" cy="1920240"/>
          </a:xfrm>
        </p:grpSpPr>
        <p:sp>
          <p:nvSpPr>
            <p:cNvPr id="6" name="Abgerundetes Rechteck 5"/>
            <p:cNvSpPr/>
            <p:nvPr/>
          </p:nvSpPr>
          <p:spPr>
            <a:xfrm>
              <a:off x="5203868" y="1440179"/>
              <a:ext cx="2416038" cy="1920240"/>
            </a:xfrm>
            <a:prstGeom prst="roundRect">
              <a:avLst/>
            </a:prstGeom>
          </p:spPr>
          <p:style>
            <a:lnRef idx="3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1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Abgerundetes Rechteck 8"/>
            <p:cNvSpPr/>
            <p:nvPr/>
          </p:nvSpPr>
          <p:spPr>
            <a:xfrm>
              <a:off x="5297606" y="1533917"/>
              <a:ext cx="2228562" cy="173276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4300" tIns="114300" rIns="114300" bIns="114300" numCol="1" spcCol="1270" anchor="ctr" anchorCtr="0">
              <a:noAutofit/>
            </a:bodyPr>
            <a:lstStyle/>
            <a:p>
              <a:pPr lvl="0" algn="ctr" defTabSz="13335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de-DE" sz="3000" kern="1200" dirty="0"/>
                <a:t>Abruf</a:t>
              </a:r>
            </a:p>
          </p:txBody>
        </p:sp>
      </p:grpSp>
      <p:sp>
        <p:nvSpPr>
          <p:cNvPr id="13" name="TextBox 3"/>
          <p:cNvSpPr txBox="1"/>
          <p:nvPr/>
        </p:nvSpPr>
        <p:spPr>
          <a:xfrm>
            <a:off x="2411760" y="746879"/>
            <a:ext cx="507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Der Merkprozess</a:t>
            </a:r>
            <a:endParaRPr lang="de-AT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8277" y="4869160"/>
            <a:ext cx="1862744" cy="1679573"/>
          </a:xfrm>
          <a:prstGeom prst="rect">
            <a:avLst/>
          </a:prstGeom>
        </p:spPr>
      </p:pic>
      <p:sp>
        <p:nvSpPr>
          <p:cNvPr id="3" name="Inhaltsplatzhalter 2"/>
          <p:cNvSpPr txBox="1">
            <a:spLocks/>
          </p:cNvSpPr>
          <p:nvPr/>
        </p:nvSpPr>
        <p:spPr>
          <a:xfrm>
            <a:off x="323528" y="1916832"/>
            <a:ext cx="7787208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Lern- und Merktechniken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Unterschiedliche Systeme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Werden benutzt um Listen, Zahlen Namen auswendig zu lernen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Zum Teil enorme Steigerung der Gedächtnisleistung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Sinne, Kreativität und Bekanntes werden genutzt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Je mehr Übung, desto bessere Ergebnisse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Sogenannte „Gedächtnisathleten“ verwenden </a:t>
            </a:r>
            <a:r>
              <a:rPr lang="de-DE" sz="2000" dirty="0" err="1">
                <a:solidFill>
                  <a:schemeClr val="tx1"/>
                </a:solidFill>
              </a:rPr>
              <a:t>Mnemotechniken</a:t>
            </a: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b="1" dirty="0">
                <a:solidFill>
                  <a:schemeClr val="tx1"/>
                </a:solidFill>
              </a:rPr>
              <a:t>Aber: </a:t>
            </a:r>
            <a:r>
              <a:rPr lang="de-DE" sz="2000" dirty="0">
                <a:solidFill>
                  <a:schemeClr val="tx1"/>
                </a:solidFill>
              </a:rPr>
              <a:t>Für Studium und Prüfungslernen nur bedingt geeignet!!</a:t>
            </a:r>
            <a:endParaRPr lang="de-DE" sz="2000" b="1" u="sng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1156" y="695057"/>
            <a:ext cx="507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 err="1">
                <a:latin typeface="Arial" pitchFamily="34" charset="0"/>
                <a:cs typeface="Arial" pitchFamily="34" charset="0"/>
              </a:rPr>
              <a:t>Mnemotechniken</a:t>
            </a:r>
            <a:endParaRPr lang="de-AT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/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539552" y="1988840"/>
            <a:ext cx="766885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Welche der Personen aus Europa leidet unter einer Stauballergie?</a:t>
            </a:r>
          </a:p>
          <a:p>
            <a:endParaRPr lang="de-DE" dirty="0"/>
          </a:p>
          <a:p>
            <a:r>
              <a:rPr lang="de-DE" dirty="0"/>
              <a:t>A: </a:t>
            </a:r>
            <a:r>
              <a:rPr lang="de-DE" dirty="0" err="1"/>
              <a:t>Sitbar</a:t>
            </a:r>
            <a:r>
              <a:rPr lang="de-DE" dirty="0"/>
              <a:t> und </a:t>
            </a:r>
            <a:r>
              <a:rPr lang="de-DE" dirty="0" err="1"/>
              <a:t>Hondar</a:t>
            </a:r>
            <a:r>
              <a:rPr lang="de-DE" dirty="0"/>
              <a:t>	</a:t>
            </a:r>
          </a:p>
          <a:p>
            <a:r>
              <a:rPr lang="de-DE" dirty="0"/>
              <a:t>B: </a:t>
            </a:r>
            <a:r>
              <a:rPr lang="de-DE" dirty="0" err="1"/>
              <a:t>Sitbar</a:t>
            </a:r>
            <a:r>
              <a:rPr lang="de-DE" dirty="0"/>
              <a:t>, </a:t>
            </a:r>
            <a:r>
              <a:rPr lang="de-DE" dirty="0" err="1"/>
              <a:t>Felgas</a:t>
            </a:r>
            <a:r>
              <a:rPr lang="de-DE" dirty="0"/>
              <a:t> und </a:t>
            </a:r>
            <a:r>
              <a:rPr lang="de-DE" dirty="0" err="1"/>
              <a:t>Gormas</a:t>
            </a:r>
            <a:endParaRPr lang="de-DE" dirty="0"/>
          </a:p>
          <a:p>
            <a:r>
              <a:rPr lang="de-DE" dirty="0"/>
              <a:t>C: </a:t>
            </a:r>
            <a:r>
              <a:rPr lang="de-DE" dirty="0" err="1"/>
              <a:t>Sitbar</a:t>
            </a:r>
            <a:r>
              <a:rPr lang="de-DE" dirty="0"/>
              <a:t>, </a:t>
            </a:r>
            <a:r>
              <a:rPr lang="de-DE" dirty="0" err="1"/>
              <a:t>Darjon</a:t>
            </a:r>
            <a:r>
              <a:rPr lang="de-DE" dirty="0"/>
              <a:t> und </a:t>
            </a:r>
            <a:r>
              <a:rPr lang="de-DE" dirty="0" err="1"/>
              <a:t>Jonrer</a:t>
            </a:r>
            <a:endParaRPr lang="de-DE" dirty="0"/>
          </a:p>
          <a:p>
            <a:r>
              <a:rPr lang="de-DE" dirty="0"/>
              <a:t>D: </a:t>
            </a:r>
            <a:r>
              <a:rPr lang="de-DE" dirty="0" err="1"/>
              <a:t>Morjan</a:t>
            </a:r>
            <a:r>
              <a:rPr lang="de-DE" dirty="0"/>
              <a:t> und </a:t>
            </a:r>
            <a:r>
              <a:rPr lang="de-DE" dirty="0" err="1"/>
              <a:t>Darjon</a:t>
            </a:r>
            <a:endParaRPr lang="de-DE" dirty="0"/>
          </a:p>
          <a:p>
            <a:r>
              <a:rPr lang="de-DE" dirty="0"/>
              <a:t>E: keine Antwort ist richtig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03040" y="4149080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Nur eine Lösungsmöglichkeit ist korrekt</a:t>
            </a:r>
          </a:p>
          <a:p>
            <a:endParaRPr lang="de-DE" dirty="0"/>
          </a:p>
          <a:p>
            <a:r>
              <a:rPr lang="de-DE" dirty="0"/>
              <a:t>Kann jemand als Nicht-Europäer/in identifiziert?</a:t>
            </a:r>
          </a:p>
          <a:p>
            <a:r>
              <a:rPr lang="de-DE" dirty="0"/>
              <a:t>Kann jemand identifiziert werden der nicht an Stauballergie leidet?</a:t>
            </a:r>
          </a:p>
          <a:p>
            <a:endParaRPr lang="de-DE" dirty="0"/>
          </a:p>
          <a:p>
            <a:r>
              <a:rPr lang="de-DE" dirty="0"/>
              <a:t>Schließt sich eine Möglichkeit aus und erleichtert somit die Aufgabe</a:t>
            </a:r>
          </a:p>
        </p:txBody>
      </p:sp>
      <p:sp>
        <p:nvSpPr>
          <p:cNvPr id="7" name="TextBox 3"/>
          <p:cNvSpPr txBox="1"/>
          <p:nvPr/>
        </p:nvSpPr>
        <p:spPr>
          <a:xfrm>
            <a:off x="2285532" y="695056"/>
            <a:ext cx="507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Eliminationsverfahren</a:t>
            </a:r>
            <a:endParaRPr lang="de-AT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19975" y="1988840"/>
            <a:ext cx="885698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400" dirty="0">
                <a:solidFill>
                  <a:schemeClr val="tx1"/>
                </a:solidFill>
              </a:rPr>
              <a:t>Aufgabe soll Merkfähigkeit und Informationsverarbeitung erfassen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</a:rPr>
              <a:t>Zum Teil fordernde Aufgabenstellungen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</a:rPr>
              <a:t>Multiple Choice erleichtert insgesamt die Aufgaben (Elimination)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</a:rPr>
              <a:t>Vorsicht vor Interferenzen</a:t>
            </a:r>
          </a:p>
          <a:p>
            <a:pPr algn="l"/>
            <a:r>
              <a:rPr lang="de-DE" sz="2400" dirty="0">
                <a:solidFill>
                  <a:schemeClr val="tx1"/>
                </a:solidFill>
              </a:rPr>
              <a:t>Vorbereitung durch: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Üben des Schemas der Allergiepässe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Gedächtnisverbesserung durch tiefere Verarbeitung der Informationen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Verwenden von </a:t>
            </a:r>
            <a:r>
              <a:rPr lang="de-DE" sz="2000" dirty="0" err="1">
                <a:solidFill>
                  <a:schemeClr val="tx1"/>
                </a:solidFill>
              </a:rPr>
              <a:t>Mnemotechniken</a:t>
            </a:r>
            <a:r>
              <a:rPr lang="de-DE" sz="2000" dirty="0">
                <a:solidFill>
                  <a:schemeClr val="tx1"/>
                </a:solidFill>
              </a:rPr>
              <a:t>, wenn sie dementsprechend geübt sind!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501156" y="695057"/>
            <a:ext cx="507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Zusammenfassung</a:t>
            </a:r>
            <a:endParaRPr lang="de-AT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501156" y="695057"/>
            <a:ext cx="507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Zahlenfolgen</a:t>
            </a:r>
            <a:endParaRPr lang="de-AT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506129" y="20574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Sinnvolles Ergänzen von Zahlenfolgen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10 Zahlenreihen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15 </a:t>
            </a:r>
            <a:r>
              <a:rPr lang="de-DE" sz="2000" dirty="0">
                <a:solidFill>
                  <a:schemeClr val="tx1"/>
                </a:solidFill>
              </a:rPr>
              <a:t>Minuten Zeit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Kombiniertes „Dual-Multiple Choice“ mit 4+1-Alternativen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Nur ganze Zahlen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9 stellige </a:t>
            </a:r>
            <a:r>
              <a:rPr lang="de-DE" sz="2000" dirty="0">
                <a:solidFill>
                  <a:schemeClr val="tx1"/>
                </a:solidFill>
              </a:rPr>
              <a:t>Zahlenreihen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Max. 3-stellige </a:t>
            </a:r>
            <a:r>
              <a:rPr lang="de-DE" sz="2000" dirty="0">
                <a:solidFill>
                  <a:schemeClr val="tx1"/>
                </a:solidFill>
              </a:rPr>
              <a:t>Zahlen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Ohne technische Hilfsmittel lösbar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Algorithmen bestehend nur aus Grundrechnungsarten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Unterschiedliche Schwierigkeitsgrade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395536" y="2420888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algn="l"/>
            <a:r>
              <a:rPr lang="de-DE" sz="2000" dirty="0">
                <a:solidFill>
                  <a:schemeClr val="tx1"/>
                </a:solidFill>
              </a:rPr>
              <a:t>7     2     16      11     88      83</a:t>
            </a:r>
          </a:p>
          <a:p>
            <a:pPr marL="114300" algn="l"/>
            <a:r>
              <a:rPr lang="de-DE" sz="2000" dirty="0">
                <a:solidFill>
                  <a:schemeClr val="tx1"/>
                </a:solidFill>
              </a:rPr>
              <a:t> </a:t>
            </a: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  <a:p>
            <a:pPr marL="114300" algn="l"/>
            <a:r>
              <a:rPr lang="de-DE" sz="2000" dirty="0">
                <a:solidFill>
                  <a:schemeClr val="tx1"/>
                </a:solidFill>
              </a:rPr>
              <a:t>Der Algorithmus lautet: -5, x8</a:t>
            </a: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  <a:p>
            <a:pPr marL="114300" algn="l"/>
            <a:r>
              <a:rPr lang="de-DE" sz="2000" dirty="0">
                <a:solidFill>
                  <a:schemeClr val="tx1"/>
                </a:solidFill>
              </a:rPr>
              <a:t>8     4      16    8     32    16</a:t>
            </a: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  <a:p>
            <a:pPr marL="114300" algn="l"/>
            <a:r>
              <a:rPr lang="de-DE" sz="2000" dirty="0">
                <a:solidFill>
                  <a:schemeClr val="tx1"/>
                </a:solidFill>
              </a:rPr>
              <a:t>Der Algorithmus lautet: :2, x4</a:t>
            </a: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</p:txBody>
      </p:sp>
      <p:cxnSp>
        <p:nvCxnSpPr>
          <p:cNvPr id="3" name="Gerade Verbindung 2"/>
          <p:cNvCxnSpPr/>
          <p:nvPr/>
        </p:nvCxnSpPr>
        <p:spPr>
          <a:xfrm>
            <a:off x="3548869" y="2763377"/>
            <a:ext cx="5234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Geschweifte Klammer rechts 3"/>
          <p:cNvSpPr/>
          <p:nvPr/>
        </p:nvSpPr>
        <p:spPr>
          <a:xfrm rot="5400000">
            <a:off x="727770" y="2700226"/>
            <a:ext cx="288032" cy="41289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5" name="Geschweifte Klammer rechts 4"/>
          <p:cNvSpPr/>
          <p:nvPr/>
        </p:nvSpPr>
        <p:spPr>
          <a:xfrm rot="5400000">
            <a:off x="1203689" y="2672283"/>
            <a:ext cx="292104" cy="47285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6" name="Geschweifte Klammer rechts 5"/>
          <p:cNvSpPr/>
          <p:nvPr/>
        </p:nvSpPr>
        <p:spPr>
          <a:xfrm rot="5400000">
            <a:off x="1728394" y="2617079"/>
            <a:ext cx="292104" cy="576559"/>
          </a:xfrm>
          <a:prstGeom prst="rightBrace">
            <a:avLst>
              <a:gd name="adj1" fmla="val 12652"/>
              <a:gd name="adj2" fmla="val 50000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7" name="Geschweifte Klammer rechts 6"/>
          <p:cNvSpPr/>
          <p:nvPr/>
        </p:nvSpPr>
        <p:spPr>
          <a:xfrm rot="5400000">
            <a:off x="2304754" y="2674894"/>
            <a:ext cx="288032" cy="46499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8" name="Geschweifte Klammer rechts 7"/>
          <p:cNvSpPr/>
          <p:nvPr/>
        </p:nvSpPr>
        <p:spPr>
          <a:xfrm rot="5400000">
            <a:off x="2847350" y="2674894"/>
            <a:ext cx="288032" cy="46499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9" name="Geschweifte Klammer rechts 8"/>
          <p:cNvSpPr/>
          <p:nvPr/>
        </p:nvSpPr>
        <p:spPr>
          <a:xfrm rot="5400000">
            <a:off x="3411953" y="2679335"/>
            <a:ext cx="273833" cy="47701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0" name="Textfeld 9"/>
          <p:cNvSpPr txBox="1"/>
          <p:nvPr/>
        </p:nvSpPr>
        <p:spPr>
          <a:xfrm>
            <a:off x="664609" y="3068960"/>
            <a:ext cx="40109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-5      x8       -5      x8      -5        x8       -5</a:t>
            </a:r>
          </a:p>
        </p:txBody>
      </p:sp>
      <p:cxnSp>
        <p:nvCxnSpPr>
          <p:cNvPr id="12" name="Gerade Verbindung 11"/>
          <p:cNvCxnSpPr/>
          <p:nvPr/>
        </p:nvCxnSpPr>
        <p:spPr>
          <a:xfrm>
            <a:off x="3223865" y="4627134"/>
            <a:ext cx="44975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eschweifte Klammer rechts 12"/>
          <p:cNvSpPr/>
          <p:nvPr/>
        </p:nvSpPr>
        <p:spPr>
          <a:xfrm rot="5400000">
            <a:off x="695813" y="4555759"/>
            <a:ext cx="288032" cy="43204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4" name="Geschweifte Klammer rechts 13"/>
          <p:cNvSpPr/>
          <p:nvPr/>
        </p:nvSpPr>
        <p:spPr>
          <a:xfrm rot="5400000">
            <a:off x="1185323" y="4555759"/>
            <a:ext cx="288032" cy="43204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5" name="Geschweifte Klammer rechts 14"/>
          <p:cNvSpPr/>
          <p:nvPr/>
        </p:nvSpPr>
        <p:spPr>
          <a:xfrm rot="5400000">
            <a:off x="1672909" y="4555759"/>
            <a:ext cx="288032" cy="43204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6" name="Geschweifte Klammer rechts 15"/>
          <p:cNvSpPr/>
          <p:nvPr/>
        </p:nvSpPr>
        <p:spPr>
          <a:xfrm rot="5400000">
            <a:off x="2105205" y="4555126"/>
            <a:ext cx="288032" cy="43204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7" name="Geschweifte Klammer rechts 16"/>
          <p:cNvSpPr/>
          <p:nvPr/>
        </p:nvSpPr>
        <p:spPr>
          <a:xfrm rot="5400000">
            <a:off x="2586637" y="4555126"/>
            <a:ext cx="288032" cy="43204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8" name="Geschweifte Klammer rechts 17"/>
          <p:cNvSpPr/>
          <p:nvPr/>
        </p:nvSpPr>
        <p:spPr>
          <a:xfrm rot="5400000">
            <a:off x="3079849" y="4555759"/>
            <a:ext cx="288032" cy="43204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19" name="Textfeld 18"/>
          <p:cNvSpPr txBox="1"/>
          <p:nvPr/>
        </p:nvSpPr>
        <p:spPr>
          <a:xfrm>
            <a:off x="498486" y="4915799"/>
            <a:ext cx="40139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/>
              <a:t>   :2     x4     :2    x4   :2      x4      :2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3417813" y="2420888"/>
            <a:ext cx="839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Bef>
                <a:spcPct val="20000"/>
              </a:spcBef>
            </a:pPr>
            <a:r>
              <a:rPr lang="de-DE" sz="2000" dirty="0"/>
              <a:t>664</a:t>
            </a:r>
          </a:p>
        </p:txBody>
      </p:sp>
      <p:cxnSp>
        <p:nvCxnSpPr>
          <p:cNvPr id="23" name="Gerade Verbindung 22"/>
          <p:cNvCxnSpPr/>
          <p:nvPr/>
        </p:nvCxnSpPr>
        <p:spPr>
          <a:xfrm>
            <a:off x="4201788" y="2763377"/>
            <a:ext cx="5234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Geschweifte Klammer rechts 23"/>
          <p:cNvSpPr/>
          <p:nvPr/>
        </p:nvSpPr>
        <p:spPr>
          <a:xfrm rot="5400000">
            <a:off x="4068619" y="2694819"/>
            <a:ext cx="273833" cy="477018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25" name="Textfeld 24"/>
          <p:cNvSpPr txBox="1"/>
          <p:nvPr/>
        </p:nvSpPr>
        <p:spPr>
          <a:xfrm>
            <a:off x="4092761" y="2420888"/>
            <a:ext cx="839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Bef>
                <a:spcPct val="20000"/>
              </a:spcBef>
            </a:pPr>
            <a:r>
              <a:rPr lang="de-DE" sz="2000" dirty="0"/>
              <a:t>659</a:t>
            </a:r>
          </a:p>
        </p:txBody>
      </p:sp>
      <p:cxnSp>
        <p:nvCxnSpPr>
          <p:cNvPr id="26" name="Gerade Verbindung 25"/>
          <p:cNvCxnSpPr/>
          <p:nvPr/>
        </p:nvCxnSpPr>
        <p:spPr>
          <a:xfrm>
            <a:off x="3787379" y="4618768"/>
            <a:ext cx="449759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Geschweifte Klammer rechts 26"/>
          <p:cNvSpPr/>
          <p:nvPr/>
        </p:nvSpPr>
        <p:spPr>
          <a:xfrm rot="5400000">
            <a:off x="3592525" y="4497399"/>
            <a:ext cx="288032" cy="575593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 sz="2000"/>
          </a:p>
        </p:txBody>
      </p:sp>
      <p:sp>
        <p:nvSpPr>
          <p:cNvPr id="28" name="Textfeld 27"/>
          <p:cNvSpPr txBox="1"/>
          <p:nvPr/>
        </p:nvSpPr>
        <p:spPr>
          <a:xfrm>
            <a:off x="3707904" y="4253026"/>
            <a:ext cx="839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Bef>
                <a:spcPct val="20000"/>
              </a:spcBef>
            </a:pPr>
            <a:r>
              <a:rPr lang="de-DE" sz="2000" dirty="0"/>
              <a:t>32</a:t>
            </a:r>
          </a:p>
        </p:txBody>
      </p:sp>
      <p:sp>
        <p:nvSpPr>
          <p:cNvPr id="29" name="Textfeld 28"/>
          <p:cNvSpPr txBox="1"/>
          <p:nvPr/>
        </p:nvSpPr>
        <p:spPr>
          <a:xfrm>
            <a:off x="3131840" y="4253026"/>
            <a:ext cx="8392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300">
              <a:spcBef>
                <a:spcPct val="20000"/>
              </a:spcBef>
            </a:pPr>
            <a:r>
              <a:rPr lang="de-DE" sz="2000" dirty="0"/>
              <a:t>64</a:t>
            </a:r>
          </a:p>
        </p:txBody>
      </p:sp>
      <p:sp>
        <p:nvSpPr>
          <p:cNvPr id="30" name="TextBox 3"/>
          <p:cNvSpPr txBox="1"/>
          <p:nvPr/>
        </p:nvSpPr>
        <p:spPr>
          <a:xfrm>
            <a:off x="2501156" y="695057"/>
            <a:ext cx="50759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Zahlenfolgen – Die Aufgabe</a:t>
            </a:r>
            <a:endParaRPr lang="de-AT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/>
      <p:bldP spid="24" grpId="0" animBg="1"/>
      <p:bldP spid="25" grpId="0"/>
      <p:bldP spid="27" grpId="0" animBg="1"/>
      <p:bldP spid="28" grpId="0"/>
      <p:bldP spid="2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683568" y="2828836"/>
            <a:ext cx="6408712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2000" dirty="0"/>
              <a:t>7   10   8   8   11   9 </a:t>
            </a:r>
          </a:p>
          <a:p>
            <a:pPr marL="114300" indent="0">
              <a:buNone/>
            </a:pPr>
            <a:r>
              <a:rPr lang="de-DE" dirty="0"/>
              <a:t>		</a:t>
            </a:r>
          </a:p>
          <a:p>
            <a:pPr marL="114300" indent="0">
              <a:buNone/>
            </a:pPr>
            <a:endParaRPr lang="de-DE" dirty="0"/>
          </a:p>
          <a:p>
            <a:pPr marL="114300" indent="0">
              <a:buNone/>
            </a:pPr>
            <a:r>
              <a:rPr lang="de-DE" dirty="0"/>
              <a:t>A: 9/12   </a:t>
            </a:r>
          </a:p>
          <a:p>
            <a:pPr marL="114300" indent="0">
              <a:buNone/>
            </a:pPr>
            <a:r>
              <a:rPr lang="de-DE" dirty="0"/>
              <a:t>B: 9/11   </a:t>
            </a:r>
          </a:p>
          <a:p>
            <a:pPr marL="114300" indent="0">
              <a:buNone/>
            </a:pPr>
            <a:r>
              <a:rPr lang="de-DE" dirty="0"/>
              <a:t>C: 11/9   </a:t>
            </a:r>
          </a:p>
          <a:p>
            <a:pPr marL="114300" indent="0">
              <a:buNone/>
            </a:pPr>
            <a:r>
              <a:rPr lang="de-DE" dirty="0"/>
              <a:t>D: 12/9   </a:t>
            </a:r>
          </a:p>
          <a:p>
            <a:pPr marL="114300" indent="0">
              <a:buNone/>
            </a:pPr>
            <a:r>
              <a:rPr lang="de-DE" dirty="0"/>
              <a:t>E: keine der Antwortmöglichkeiten ist richtig</a:t>
            </a:r>
          </a:p>
          <a:p>
            <a:pPr marL="114300" indent="0">
              <a:buNone/>
            </a:pPr>
            <a:endParaRPr lang="de-DE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2752012" y="3140968"/>
            <a:ext cx="38202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 Verbindung 3"/>
          <p:cNvCxnSpPr/>
          <p:nvPr/>
        </p:nvCxnSpPr>
        <p:spPr>
          <a:xfrm>
            <a:off x="3232362" y="3140968"/>
            <a:ext cx="4057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3"/>
          <p:cNvSpPr txBox="1"/>
          <p:nvPr/>
        </p:nvSpPr>
        <p:spPr>
          <a:xfrm>
            <a:off x="2195736" y="695057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Zahlenfolgen – Dual Multiple Choice</a:t>
            </a:r>
            <a:endParaRPr lang="de-AT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Gerade Verbindung 5"/>
          <p:cNvCxnSpPr/>
          <p:nvPr/>
        </p:nvCxnSpPr>
        <p:spPr>
          <a:xfrm>
            <a:off x="899592" y="4005064"/>
            <a:ext cx="633325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195736" y="744646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Klassische Algorithmen</a:t>
            </a:r>
            <a:endParaRPr lang="de-AT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504256" y="2204864"/>
            <a:ext cx="8026311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Linear verändernde Algorithmen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Algorithmen mit wechselnden Rechenoperationen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Lineare verändernde Algorithmen mit wechselnden Rechenoperationen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Unabhängige multiple Algorithmen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2in1-Algorithmen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Verschachtelte Algorithmen</a:t>
            </a: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….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</p:txBody>
      </p:sp>
      <p:pic>
        <p:nvPicPr>
          <p:cNvPr id="1026" name="Picture 2" descr="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7968" y="4869160"/>
            <a:ext cx="5715000" cy="1123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432768" y="1767632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algn="l"/>
            <a:r>
              <a:rPr lang="de-DE" sz="2000" b="1" u="sng" dirty="0">
                <a:solidFill>
                  <a:schemeClr val="tx1"/>
                </a:solidFill>
              </a:rPr>
              <a:t>Definition:</a:t>
            </a:r>
          </a:p>
          <a:p>
            <a:pPr marL="114300" algn="l"/>
            <a:endParaRPr lang="de-DE" sz="1000" b="1" u="sng" dirty="0">
              <a:solidFill>
                <a:schemeClr val="tx1"/>
              </a:solidFill>
            </a:endParaRPr>
          </a:p>
          <a:p>
            <a:pPr marL="114300" algn="l"/>
            <a:r>
              <a:rPr lang="de-DE" sz="2000" dirty="0">
                <a:solidFill>
                  <a:schemeClr val="tx1"/>
                </a:solidFill>
              </a:rPr>
              <a:t>Allgemeine Bezeichnung für die Verarbeitung von                                  Informationen sowie menschliche Erkenntnisprozesse</a:t>
            </a: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  <a:p>
            <a:pPr marL="114300" algn="l"/>
            <a:r>
              <a:rPr lang="de-DE" sz="2000" b="1" u="sng" dirty="0">
                <a:solidFill>
                  <a:schemeClr val="tx1"/>
                </a:solidFill>
              </a:rPr>
              <a:t>Beispiele: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Aufmerksamkeit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Erinnerung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Lernen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Kreativität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Orientierung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Imagination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Schlussfolgerndes Denken</a:t>
            </a:r>
          </a:p>
          <a:p>
            <a:pPr algn="l"/>
            <a:r>
              <a:rPr lang="de-DE" sz="2000" dirty="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559472" y="890712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Kognitive Fähigkeiten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algn="l"/>
            <a:endParaRPr lang="de-DE" sz="2200" dirty="0">
              <a:solidFill>
                <a:schemeClr val="tx1"/>
              </a:solidFill>
            </a:endParaRPr>
          </a:p>
          <a:p>
            <a:pPr marL="114300" algn="l"/>
            <a:endParaRPr lang="de-DE" sz="4300" dirty="0">
              <a:solidFill>
                <a:schemeClr val="tx1"/>
              </a:solidFill>
            </a:endParaRPr>
          </a:p>
          <a:p>
            <a:pPr marL="114300" algn="l"/>
            <a:r>
              <a:rPr lang="de-DE" sz="2200" dirty="0">
                <a:solidFill>
                  <a:schemeClr val="tx1"/>
                </a:solidFill>
              </a:rPr>
              <a:t>2	4	7	11	16	</a:t>
            </a:r>
          </a:p>
          <a:p>
            <a:pPr marL="114300" algn="l"/>
            <a:endParaRPr lang="de-DE" sz="2200" dirty="0">
              <a:solidFill>
                <a:schemeClr val="tx1"/>
              </a:solidFill>
            </a:endParaRPr>
          </a:p>
          <a:p>
            <a:pPr marL="114300" algn="l"/>
            <a:r>
              <a:rPr lang="de-DE" sz="2200" dirty="0">
                <a:solidFill>
                  <a:schemeClr val="tx1"/>
                </a:solidFill>
              </a:rPr>
              <a:t>     +2            +3            +4            +5</a:t>
            </a:r>
          </a:p>
          <a:p>
            <a:pPr marL="114300" algn="l"/>
            <a:r>
              <a:rPr lang="de-DE" sz="2200" dirty="0">
                <a:solidFill>
                  <a:schemeClr val="tx1"/>
                </a:solidFill>
              </a:rPr>
              <a:t>A: 20	B: 19	C: 25	D: 22	E: keine		</a:t>
            </a:r>
          </a:p>
          <a:p>
            <a:pPr marL="114300" algn="l"/>
            <a:endParaRPr lang="de-DE" sz="2200" dirty="0">
              <a:solidFill>
                <a:schemeClr val="tx1"/>
              </a:solidFill>
            </a:endParaRPr>
          </a:p>
          <a:p>
            <a:pPr marL="114300" algn="l"/>
            <a:endParaRPr lang="de-DE" sz="2200" dirty="0">
              <a:solidFill>
                <a:schemeClr val="tx1"/>
              </a:solidFill>
            </a:endParaRPr>
          </a:p>
          <a:p>
            <a:pPr marL="114300" algn="l"/>
            <a:r>
              <a:rPr lang="de-DE" sz="2200" dirty="0">
                <a:solidFill>
                  <a:schemeClr val="tx1"/>
                </a:solidFill>
              </a:rPr>
              <a:t>92	88	82	74	64	</a:t>
            </a:r>
          </a:p>
          <a:p>
            <a:pPr marL="114300" algn="l"/>
            <a:endParaRPr lang="de-DE" sz="2200" dirty="0">
              <a:solidFill>
                <a:schemeClr val="tx1"/>
              </a:solidFill>
            </a:endParaRPr>
          </a:p>
          <a:p>
            <a:pPr marL="114300" algn="l"/>
            <a:r>
              <a:rPr lang="de-DE" sz="2200" dirty="0">
                <a:solidFill>
                  <a:schemeClr val="tx1"/>
                </a:solidFill>
              </a:rPr>
              <a:t>       -4            -6            -8             -10</a:t>
            </a:r>
          </a:p>
          <a:p>
            <a:pPr marL="114300" algn="l"/>
            <a:endParaRPr lang="de-DE" sz="2200" dirty="0">
              <a:solidFill>
                <a:schemeClr val="tx1"/>
              </a:solidFill>
            </a:endParaRPr>
          </a:p>
          <a:p>
            <a:pPr marL="114300" algn="l"/>
            <a:r>
              <a:rPr lang="de-DE" sz="2200" dirty="0">
                <a:solidFill>
                  <a:schemeClr val="tx1"/>
                </a:solidFill>
              </a:rPr>
              <a:t>A: 55	B: 56	C: 52	D: 54	E: keine</a:t>
            </a:r>
          </a:p>
          <a:p>
            <a:pPr marL="114300" algn="l"/>
            <a:endParaRPr lang="de-DE" dirty="0">
              <a:solidFill>
                <a:schemeClr val="tx1"/>
              </a:solidFill>
            </a:endParaRPr>
          </a:p>
          <a:p>
            <a:pPr marL="114300" algn="l"/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3" name="Gerade Verbindung 2"/>
          <p:cNvCxnSpPr/>
          <p:nvPr/>
        </p:nvCxnSpPr>
        <p:spPr>
          <a:xfrm>
            <a:off x="4919224" y="2924943"/>
            <a:ext cx="5234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Geschweifte Klammer rechts 3"/>
          <p:cNvSpPr/>
          <p:nvPr/>
        </p:nvSpPr>
        <p:spPr>
          <a:xfrm rot="5400000">
            <a:off x="959838" y="2709972"/>
            <a:ext cx="288032" cy="717972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Geschweifte Klammer rechts 4"/>
          <p:cNvSpPr/>
          <p:nvPr/>
        </p:nvSpPr>
        <p:spPr>
          <a:xfrm rot="5400000">
            <a:off x="1822880" y="2636911"/>
            <a:ext cx="288032" cy="86409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Geschweifte Klammer rechts 5"/>
          <p:cNvSpPr/>
          <p:nvPr/>
        </p:nvSpPr>
        <p:spPr>
          <a:xfrm rot="5400000">
            <a:off x="2794988" y="2600906"/>
            <a:ext cx="288032" cy="93610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Geschweifte Klammer rechts 6"/>
          <p:cNvSpPr/>
          <p:nvPr/>
        </p:nvSpPr>
        <p:spPr>
          <a:xfrm rot="5400000">
            <a:off x="3767096" y="2636911"/>
            <a:ext cx="288032" cy="86409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8" name="Gerade Verbindung 7"/>
          <p:cNvCxnSpPr/>
          <p:nvPr/>
        </p:nvCxnSpPr>
        <p:spPr>
          <a:xfrm>
            <a:off x="4932040" y="4941168"/>
            <a:ext cx="5234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Geschweifte Klammer rechts 8"/>
          <p:cNvSpPr/>
          <p:nvPr/>
        </p:nvSpPr>
        <p:spPr>
          <a:xfrm rot="5400000">
            <a:off x="1044662" y="4726197"/>
            <a:ext cx="288032" cy="717971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Geschweifte Klammer rechts 9"/>
          <p:cNvSpPr/>
          <p:nvPr/>
        </p:nvSpPr>
        <p:spPr>
          <a:xfrm rot="5400000">
            <a:off x="1907704" y="4653136"/>
            <a:ext cx="288032" cy="86409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Geschweifte Klammer rechts 10"/>
          <p:cNvSpPr/>
          <p:nvPr/>
        </p:nvSpPr>
        <p:spPr>
          <a:xfrm rot="5400000">
            <a:off x="2843808" y="4653135"/>
            <a:ext cx="288032" cy="86409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Geschweifte Klammer rechts 11"/>
          <p:cNvSpPr/>
          <p:nvPr/>
        </p:nvSpPr>
        <p:spPr>
          <a:xfrm rot="5400000">
            <a:off x="3782682" y="4650366"/>
            <a:ext cx="288032" cy="86963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3444501" y="3555317"/>
            <a:ext cx="504056" cy="44974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2504208" y="5877272"/>
            <a:ext cx="483616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TextBox 3"/>
          <p:cNvSpPr txBox="1"/>
          <p:nvPr/>
        </p:nvSpPr>
        <p:spPr>
          <a:xfrm>
            <a:off x="2195736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Linear verändernder Algorithmus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457200" y="1600200"/>
            <a:ext cx="76200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algn="l"/>
            <a:endParaRPr lang="de-DE" sz="2000" dirty="0">
              <a:solidFill>
                <a:schemeClr val="tx1"/>
              </a:solidFill>
            </a:endParaRP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  <a:p>
            <a:pPr marL="114300" algn="l"/>
            <a:r>
              <a:rPr lang="de-DE" sz="2000" dirty="0">
                <a:solidFill>
                  <a:schemeClr val="tx1"/>
                </a:solidFill>
              </a:rPr>
              <a:t> 6            13	12            19	  24           25        </a:t>
            </a:r>
          </a:p>
          <a:p>
            <a:pPr marL="114300" algn="l"/>
            <a:r>
              <a:rPr lang="de-DE" sz="2000" dirty="0">
                <a:solidFill>
                  <a:schemeClr val="tx1"/>
                </a:solidFill>
              </a:rPr>
              <a:t> </a:t>
            </a:r>
          </a:p>
          <a:p>
            <a:pPr marL="114300" algn="l"/>
            <a:r>
              <a:rPr lang="de-DE" sz="2000" dirty="0">
                <a:solidFill>
                  <a:schemeClr val="tx1"/>
                </a:solidFill>
              </a:rPr>
              <a:t>A: 48	B: 31	C: 54	D: 32	E: keine</a:t>
            </a: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  <a:p>
            <a:pPr marL="114300" algn="l"/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3" name="Ellipse 2"/>
          <p:cNvSpPr/>
          <p:nvPr/>
        </p:nvSpPr>
        <p:spPr>
          <a:xfrm>
            <a:off x="611560" y="3429000"/>
            <a:ext cx="710961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>
              <a:solidFill>
                <a:schemeClr val="tx1"/>
              </a:solidFill>
            </a:endParaRPr>
          </a:p>
        </p:txBody>
      </p:sp>
      <p:cxnSp>
        <p:nvCxnSpPr>
          <p:cNvPr id="4" name="Gerade Verbindung 3"/>
          <p:cNvCxnSpPr/>
          <p:nvPr/>
        </p:nvCxnSpPr>
        <p:spPr>
          <a:xfrm>
            <a:off x="5857054" y="2982168"/>
            <a:ext cx="5234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Geschweifte Klammer rechts 4"/>
          <p:cNvSpPr/>
          <p:nvPr/>
        </p:nvSpPr>
        <p:spPr>
          <a:xfrm rot="5400000" flipH="1">
            <a:off x="1496885" y="1824648"/>
            <a:ext cx="245573" cy="1726085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6" name="Geschweifte Klammer rechts 5"/>
          <p:cNvSpPr/>
          <p:nvPr/>
        </p:nvSpPr>
        <p:spPr>
          <a:xfrm rot="5400000">
            <a:off x="2418934" y="2223678"/>
            <a:ext cx="288028" cy="183457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7" name="Geschweifte Klammer rechts 6"/>
          <p:cNvSpPr/>
          <p:nvPr/>
        </p:nvSpPr>
        <p:spPr>
          <a:xfrm rot="5400000" flipH="1">
            <a:off x="3364606" y="1737256"/>
            <a:ext cx="245573" cy="190086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8" name="Geschweifte Klammer rechts 7"/>
          <p:cNvSpPr/>
          <p:nvPr/>
        </p:nvSpPr>
        <p:spPr>
          <a:xfrm rot="5400000">
            <a:off x="4260666" y="2223679"/>
            <a:ext cx="288028" cy="1834576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9" name="Inhaltsplatzhalter 2"/>
          <p:cNvSpPr txBox="1">
            <a:spLocks/>
          </p:cNvSpPr>
          <p:nvPr/>
        </p:nvSpPr>
        <p:spPr>
          <a:xfrm>
            <a:off x="485025" y="4267944"/>
            <a:ext cx="7620000" cy="24768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14300" indent="0">
              <a:buFont typeface="Arial" pitchFamily="34" charset="0"/>
              <a:buNone/>
            </a:pPr>
            <a:endParaRPr lang="de-DE" sz="2000" dirty="0"/>
          </a:p>
          <a:p>
            <a:pPr marL="114300" indent="0">
              <a:buFont typeface="Arial" pitchFamily="34" charset="0"/>
              <a:buNone/>
            </a:pPr>
            <a:endParaRPr lang="de-DE" sz="2000" dirty="0"/>
          </a:p>
          <a:p>
            <a:pPr marL="114300" indent="0">
              <a:buFont typeface="Arial" pitchFamily="34" charset="0"/>
              <a:buNone/>
            </a:pPr>
            <a:r>
              <a:rPr lang="de-DE" sz="2000" dirty="0"/>
              <a:t> 81           72	27          61	9           50        </a:t>
            </a:r>
          </a:p>
          <a:p>
            <a:pPr marL="114300" indent="0">
              <a:buFont typeface="Arial" pitchFamily="34" charset="0"/>
              <a:buNone/>
            </a:pPr>
            <a:r>
              <a:rPr lang="de-DE" sz="2000" dirty="0"/>
              <a:t> </a:t>
            </a:r>
          </a:p>
          <a:p>
            <a:pPr marL="114300" indent="0">
              <a:buFont typeface="Arial" pitchFamily="34" charset="0"/>
              <a:buNone/>
            </a:pPr>
            <a:r>
              <a:rPr lang="de-DE" sz="2000" dirty="0"/>
              <a:t>A: 45	B: 6	C: 36	D: 3	E: keine</a:t>
            </a:r>
          </a:p>
          <a:p>
            <a:pPr marL="114300" indent="0">
              <a:buFont typeface="Arial" pitchFamily="34" charset="0"/>
              <a:buNone/>
            </a:pPr>
            <a:endParaRPr lang="de-DE" sz="2000" dirty="0"/>
          </a:p>
          <a:p>
            <a:pPr marL="114300" indent="0">
              <a:buFont typeface="Arial" pitchFamily="34" charset="0"/>
              <a:buNone/>
            </a:pPr>
            <a:endParaRPr lang="de-DE" sz="2000" dirty="0"/>
          </a:p>
          <a:p>
            <a:pPr marL="114300" indent="0">
              <a:buFont typeface="Arial" pitchFamily="34" charset="0"/>
              <a:buNone/>
            </a:pPr>
            <a:endParaRPr lang="de-DE" sz="2000" dirty="0"/>
          </a:p>
          <a:p>
            <a:pPr marL="114300" indent="0">
              <a:buFont typeface="Arial" pitchFamily="34" charset="0"/>
              <a:buNone/>
            </a:pPr>
            <a:endParaRPr lang="de-DE" sz="2000" dirty="0"/>
          </a:p>
          <a:p>
            <a:pPr marL="114300" indent="0">
              <a:buFont typeface="Arial" pitchFamily="34" charset="0"/>
              <a:buNone/>
            </a:pPr>
            <a:endParaRPr lang="de-DE" sz="2000" dirty="0"/>
          </a:p>
        </p:txBody>
      </p:sp>
      <p:cxnSp>
        <p:nvCxnSpPr>
          <p:cNvPr id="10" name="Gerade Verbindung 9"/>
          <p:cNvCxnSpPr/>
          <p:nvPr/>
        </p:nvCxnSpPr>
        <p:spPr>
          <a:xfrm>
            <a:off x="5747737" y="5301208"/>
            <a:ext cx="5234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llipse 10"/>
          <p:cNvSpPr/>
          <p:nvPr/>
        </p:nvSpPr>
        <p:spPr>
          <a:xfrm>
            <a:off x="3131911" y="5733256"/>
            <a:ext cx="710961" cy="43204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>
              <a:solidFill>
                <a:schemeClr val="tx1"/>
              </a:solidFill>
            </a:endParaRPr>
          </a:p>
        </p:txBody>
      </p:sp>
      <p:sp>
        <p:nvSpPr>
          <p:cNvPr id="12" name="TextBox 3"/>
          <p:cNvSpPr txBox="1"/>
          <p:nvPr/>
        </p:nvSpPr>
        <p:spPr>
          <a:xfrm>
            <a:off x="2195736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Unabhängige multiple Algorithmen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  <p:bldP spid="7" grpId="0" animBg="1"/>
      <p:bldP spid="8" grpId="0" animBg="1"/>
      <p:bldP spid="9" grpId="0"/>
      <p:bldP spid="1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47511" y="198884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</a:rPr>
              <a:t>Aufgabe soll logisches Denken erfassen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</a:rPr>
              <a:t>Zahlenfolge immer bestimmt durch Algorithmen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</a:rPr>
              <a:t>Unterschiedliche Algorithmen,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</a:rPr>
              <a:t>welche sich in der Grundstruktur oft ähneln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</a:rPr>
              <a:t>Vorbereitung durch: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Üben und beherrschen der Grundrechenarten/tafeln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Üben und Erfahrung sammeln mit bekannten Algorithmen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95736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Zusammenfassung - Zahlenfolgen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195736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Wortflüssigkeit</a:t>
            </a:r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395536" y="1844824"/>
            <a:ext cx="8136904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Zusammensetzen von Wörtern aus vertauschten Buchstaben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Fähigkeit (verbale) Wissensinhalte flexibel aus dem Gedächtnis abzurufen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15 Aufgaben</a:t>
            </a: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20 Minuten Zeit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1 aus 5 Multiple Choice inkl. Alternativantwort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Hauptwörter der deutschen Sprache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Immer nur eine korrekte Lösung möglich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Mit der verwendeten Buchstabenanzahl extrem ansteigender Schwierigkeitsgrad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123728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Wortflüssigkeit – Die Aufgabe</a:t>
            </a:r>
          </a:p>
        </p:txBody>
      </p:sp>
      <p:sp>
        <p:nvSpPr>
          <p:cNvPr id="4" name="Rechteck 3"/>
          <p:cNvSpPr/>
          <p:nvPr/>
        </p:nvSpPr>
        <p:spPr>
          <a:xfrm>
            <a:off x="2988196" y="2530509"/>
            <a:ext cx="35253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de-DE" sz="3200" dirty="0"/>
              <a:t>S </a:t>
            </a:r>
            <a:r>
              <a:rPr lang="de-DE" sz="3200" dirty="0" err="1"/>
              <a:t>S</a:t>
            </a:r>
            <a:r>
              <a:rPr lang="de-DE" sz="3200" dirty="0"/>
              <a:t> K U O D S N I </a:t>
            </a:r>
            <a:r>
              <a:rPr lang="de-DE" sz="3200" dirty="0" err="1"/>
              <a:t>I</a:t>
            </a:r>
            <a:endParaRPr lang="de-DE" sz="3200" dirty="0"/>
          </a:p>
        </p:txBody>
      </p:sp>
      <p:sp>
        <p:nvSpPr>
          <p:cNvPr id="5" name="Textfeld 4"/>
          <p:cNvSpPr txBox="1"/>
          <p:nvPr/>
        </p:nvSpPr>
        <p:spPr>
          <a:xfrm>
            <a:off x="1763688" y="3789040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a.) Anfangsbuchstabe S</a:t>
            </a:r>
          </a:p>
          <a:p>
            <a:r>
              <a:rPr lang="de-DE" dirty="0"/>
              <a:t>b.) Anfangsbuchstabe K</a:t>
            </a:r>
          </a:p>
          <a:p>
            <a:r>
              <a:rPr lang="de-DE" dirty="0"/>
              <a:t>c.) Anfangsbuchstabe O</a:t>
            </a:r>
          </a:p>
          <a:p>
            <a:r>
              <a:rPr lang="de-DE" dirty="0"/>
              <a:t>d.) Anfangsbuchstabe D</a:t>
            </a:r>
          </a:p>
          <a:p>
            <a:r>
              <a:rPr lang="de-DE" dirty="0"/>
              <a:t>e.) keine der Antwortmöglichkeiten ist richtig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123728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Wortflüssigkeit – Die Aufgabe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1763688" y="3789040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a.) Anfangsbuchstabe A</a:t>
            </a:r>
          </a:p>
          <a:p>
            <a:r>
              <a:rPr lang="de-DE" dirty="0"/>
              <a:t>b.) Anfangsbuchstabe L</a:t>
            </a:r>
          </a:p>
          <a:p>
            <a:r>
              <a:rPr lang="de-DE" dirty="0"/>
              <a:t>c.) Anfangsbuchstabe H</a:t>
            </a:r>
          </a:p>
          <a:p>
            <a:r>
              <a:rPr lang="de-DE" dirty="0"/>
              <a:t>d.) Anfangsbuchstabe B</a:t>
            </a:r>
          </a:p>
          <a:p>
            <a:r>
              <a:rPr lang="de-DE" dirty="0"/>
              <a:t>e.) keine der Antwortmöglichkeiten ist richtig</a:t>
            </a:r>
          </a:p>
        </p:txBody>
      </p:sp>
      <p:sp>
        <p:nvSpPr>
          <p:cNvPr id="3" name="Rechteck 2"/>
          <p:cNvSpPr/>
          <p:nvPr/>
        </p:nvSpPr>
        <p:spPr>
          <a:xfrm>
            <a:off x="3275856" y="2556193"/>
            <a:ext cx="32079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de-DE" sz="3200" dirty="0"/>
              <a:t>N B D H A L </a:t>
            </a:r>
            <a:r>
              <a:rPr lang="de-DE" sz="3200" dirty="0" err="1"/>
              <a:t>L</a:t>
            </a:r>
            <a:r>
              <a:rPr lang="de-DE" sz="3200" dirty="0"/>
              <a:t> A </a:t>
            </a:r>
          </a:p>
        </p:txBody>
      </p:sp>
    </p:spTree>
    <p:extLst>
      <p:ext uri="{BB962C8B-B14F-4D97-AF65-F5344CB8AC3E}">
        <p14:creationId xmlns:p14="http://schemas.microsoft.com/office/powerpoint/2010/main" val="76069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539056" y="2276872"/>
            <a:ext cx="81374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de-DE" sz="2400" dirty="0" err="1">
                <a:solidFill>
                  <a:schemeClr val="tx1"/>
                </a:solidFill>
              </a:rPr>
              <a:t>Afugrnud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enier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Sduite</a:t>
            </a:r>
            <a:r>
              <a:rPr lang="de-DE" sz="2400" dirty="0">
                <a:solidFill>
                  <a:schemeClr val="tx1"/>
                </a:solidFill>
              </a:rPr>
              <a:t> an </a:t>
            </a:r>
            <a:r>
              <a:rPr lang="de-DE" sz="2400" dirty="0" err="1">
                <a:solidFill>
                  <a:schemeClr val="tx1"/>
                </a:solidFill>
              </a:rPr>
              <a:t>enier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Elingshcen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Unvirestiät</a:t>
            </a:r>
            <a:r>
              <a:rPr lang="de-DE" sz="2400" dirty="0">
                <a:solidFill>
                  <a:schemeClr val="tx1"/>
                </a:solidFill>
              </a:rPr>
              <a:t> ist es </a:t>
            </a:r>
            <a:r>
              <a:rPr lang="de-DE" sz="2400" dirty="0" err="1">
                <a:solidFill>
                  <a:schemeClr val="tx1"/>
                </a:solidFill>
              </a:rPr>
              <a:t>eagl</a:t>
            </a:r>
            <a:r>
              <a:rPr lang="de-DE" sz="2400" dirty="0">
                <a:solidFill>
                  <a:schemeClr val="tx1"/>
                </a:solidFill>
              </a:rPr>
              <a:t>, in </a:t>
            </a:r>
            <a:r>
              <a:rPr lang="de-DE" sz="2400" dirty="0" err="1">
                <a:solidFill>
                  <a:schemeClr val="tx1"/>
                </a:solidFill>
              </a:rPr>
              <a:t>wlehcer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Rienhnelfoge</a:t>
            </a:r>
            <a:r>
              <a:rPr lang="de-DE" sz="2400" dirty="0">
                <a:solidFill>
                  <a:schemeClr val="tx1"/>
                </a:solidFill>
              </a:rPr>
              <a:t> die </a:t>
            </a:r>
            <a:r>
              <a:rPr lang="de-DE" sz="2400" dirty="0" err="1">
                <a:solidFill>
                  <a:schemeClr val="tx1"/>
                </a:solidFill>
              </a:rPr>
              <a:t>Bcuhtsbaen</a:t>
            </a:r>
            <a:r>
              <a:rPr lang="de-DE" sz="2400" dirty="0">
                <a:solidFill>
                  <a:schemeClr val="tx1"/>
                </a:solidFill>
              </a:rPr>
              <a:t> in </a:t>
            </a:r>
            <a:r>
              <a:rPr lang="de-DE" sz="2400" dirty="0" err="1">
                <a:solidFill>
                  <a:schemeClr val="tx1"/>
                </a:solidFill>
              </a:rPr>
              <a:t>eniem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Wrot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sethen</a:t>
            </a:r>
            <a:r>
              <a:rPr lang="de-DE" sz="2400" dirty="0">
                <a:solidFill>
                  <a:schemeClr val="tx1"/>
                </a:solidFill>
              </a:rPr>
              <a:t>, das </a:t>
            </a:r>
            <a:r>
              <a:rPr lang="de-DE" sz="2400" err="1">
                <a:solidFill>
                  <a:schemeClr val="tx1"/>
                </a:solidFill>
              </a:rPr>
              <a:t>enizg</a:t>
            </a:r>
            <a:r>
              <a:rPr lang="de-DE" sz="240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W</a:t>
            </a:r>
            <a:r>
              <a:rPr lang="de-DE" sz="2400">
                <a:solidFill>
                  <a:schemeClr val="tx1"/>
                </a:solidFill>
              </a:rPr>
              <a:t>cihitge </a:t>
            </a:r>
            <a:r>
              <a:rPr lang="de-DE" sz="2400" dirty="0" err="1">
                <a:solidFill>
                  <a:schemeClr val="tx1"/>
                </a:solidFill>
              </a:rPr>
              <a:t>dbaei</a:t>
            </a:r>
            <a:r>
              <a:rPr lang="de-DE" sz="2400" dirty="0">
                <a:solidFill>
                  <a:schemeClr val="tx1"/>
                </a:solidFill>
              </a:rPr>
              <a:t> ist, </a:t>
            </a:r>
            <a:r>
              <a:rPr lang="de-DE" sz="2400" dirty="0" err="1">
                <a:solidFill>
                  <a:schemeClr val="tx1"/>
                </a:solidFill>
              </a:rPr>
              <a:t>dsas</a:t>
            </a:r>
            <a:r>
              <a:rPr lang="de-DE" sz="2400" dirty="0">
                <a:solidFill>
                  <a:schemeClr val="tx1"/>
                </a:solidFill>
              </a:rPr>
              <a:t> der </a:t>
            </a:r>
            <a:r>
              <a:rPr lang="de-DE" sz="2400" dirty="0" err="1">
                <a:solidFill>
                  <a:schemeClr val="tx1"/>
                </a:solidFill>
              </a:rPr>
              <a:t>estre</a:t>
            </a:r>
            <a:r>
              <a:rPr lang="de-DE" sz="2400" dirty="0">
                <a:solidFill>
                  <a:schemeClr val="tx1"/>
                </a:solidFill>
              </a:rPr>
              <a:t> und </a:t>
            </a:r>
            <a:r>
              <a:rPr lang="de-DE" sz="2400" dirty="0" err="1">
                <a:solidFill>
                  <a:schemeClr val="tx1"/>
                </a:solidFill>
              </a:rPr>
              <a:t>lzete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Bcuhtsbae</a:t>
            </a:r>
            <a:r>
              <a:rPr lang="de-DE" sz="2400" dirty="0">
                <a:solidFill>
                  <a:schemeClr val="tx1"/>
                </a:solidFill>
              </a:rPr>
              <a:t> am </a:t>
            </a:r>
            <a:r>
              <a:rPr lang="de-DE" sz="2400" dirty="0" err="1">
                <a:solidFill>
                  <a:schemeClr val="tx1"/>
                </a:solidFill>
              </a:rPr>
              <a:t>rcihgiten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Paltz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snid</a:t>
            </a:r>
            <a:r>
              <a:rPr lang="de-DE" sz="2400" dirty="0">
                <a:solidFill>
                  <a:schemeClr val="tx1"/>
                </a:solidFill>
              </a:rPr>
              <a:t>. Der </a:t>
            </a:r>
            <a:r>
              <a:rPr lang="de-DE" sz="2400" dirty="0" err="1">
                <a:solidFill>
                  <a:schemeClr val="tx1"/>
                </a:solidFill>
              </a:rPr>
              <a:t>Rset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knan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ttolaer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Bölsdinn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sien</a:t>
            </a:r>
            <a:r>
              <a:rPr lang="de-DE" sz="2400" dirty="0">
                <a:solidFill>
                  <a:schemeClr val="tx1"/>
                </a:solidFill>
              </a:rPr>
              <a:t>, und du </a:t>
            </a:r>
            <a:r>
              <a:rPr lang="de-DE" sz="2400" dirty="0" err="1">
                <a:solidFill>
                  <a:schemeClr val="tx1"/>
                </a:solidFill>
              </a:rPr>
              <a:t>knasnt</a:t>
            </a:r>
            <a:r>
              <a:rPr lang="de-DE" sz="2400" dirty="0">
                <a:solidFill>
                  <a:schemeClr val="tx1"/>
                </a:solidFill>
              </a:rPr>
              <a:t> es </a:t>
            </a:r>
            <a:r>
              <a:rPr lang="de-DE" sz="2400" dirty="0" err="1">
                <a:solidFill>
                  <a:schemeClr val="tx1"/>
                </a:solidFill>
              </a:rPr>
              <a:t>torztedm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onhe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Porbelme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lseen</a:t>
            </a:r>
            <a:r>
              <a:rPr lang="de-DE" sz="2400" dirty="0">
                <a:solidFill>
                  <a:schemeClr val="tx1"/>
                </a:solidFill>
              </a:rPr>
              <a:t>. Das </a:t>
            </a:r>
            <a:r>
              <a:rPr lang="de-DE" sz="2400" dirty="0" err="1">
                <a:solidFill>
                  <a:schemeClr val="tx1"/>
                </a:solidFill>
              </a:rPr>
              <a:t>ghet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dseahlb</a:t>
            </a:r>
            <a:r>
              <a:rPr lang="de-DE" sz="2400" dirty="0">
                <a:solidFill>
                  <a:schemeClr val="tx1"/>
                </a:solidFill>
              </a:rPr>
              <a:t>, </a:t>
            </a:r>
            <a:r>
              <a:rPr lang="de-DE" sz="2400" dirty="0" err="1">
                <a:solidFill>
                  <a:schemeClr val="tx1"/>
                </a:solidFill>
              </a:rPr>
              <a:t>wiel</a:t>
            </a:r>
            <a:r>
              <a:rPr lang="de-DE" sz="2400" dirty="0">
                <a:solidFill>
                  <a:schemeClr val="tx1"/>
                </a:solidFill>
              </a:rPr>
              <a:t> wir </a:t>
            </a:r>
            <a:r>
              <a:rPr lang="de-DE" sz="2400" dirty="0" err="1">
                <a:solidFill>
                  <a:schemeClr val="tx1"/>
                </a:solidFill>
              </a:rPr>
              <a:t>nchit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Bcuhtsbae</a:t>
            </a:r>
            <a:r>
              <a:rPr lang="de-DE" sz="2400" dirty="0">
                <a:solidFill>
                  <a:schemeClr val="tx1"/>
                </a:solidFill>
              </a:rPr>
              <a:t> für </a:t>
            </a:r>
            <a:r>
              <a:rPr lang="de-DE" sz="2400" dirty="0" err="1">
                <a:solidFill>
                  <a:schemeClr val="tx1"/>
                </a:solidFill>
              </a:rPr>
              <a:t>Bcuhtsbae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enizlen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lseen</a:t>
            </a:r>
            <a:r>
              <a:rPr lang="de-DE" sz="2400" dirty="0">
                <a:solidFill>
                  <a:schemeClr val="tx1"/>
                </a:solidFill>
              </a:rPr>
              <a:t>, </a:t>
            </a:r>
            <a:r>
              <a:rPr lang="de-DE" sz="2400" dirty="0" err="1">
                <a:solidFill>
                  <a:schemeClr val="tx1"/>
                </a:solidFill>
              </a:rPr>
              <a:t>snodren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Wröetr</a:t>
            </a:r>
            <a:r>
              <a:rPr lang="de-DE" sz="2400" dirty="0">
                <a:solidFill>
                  <a:schemeClr val="tx1"/>
                </a:solidFill>
              </a:rPr>
              <a:t> als </a:t>
            </a:r>
            <a:r>
              <a:rPr lang="de-DE" sz="2400" dirty="0" err="1">
                <a:solidFill>
                  <a:schemeClr val="tx1"/>
                </a:solidFill>
              </a:rPr>
              <a:t>Gnaezs</a:t>
            </a:r>
            <a:r>
              <a:rPr lang="de-DE" sz="2400" dirty="0">
                <a:solidFill>
                  <a:schemeClr val="tx1"/>
                </a:solidFill>
              </a:rPr>
              <a:t>. 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123728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>
                <a:latin typeface="Arial" pitchFamily="34" charset="0"/>
                <a:cs typeface="Arial" pitchFamily="34" charset="0"/>
              </a:rPr>
              <a:t>Die Anforderung der Aufgabe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457200" y="1772816"/>
            <a:ext cx="8003232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de-DE" sz="2400" dirty="0" err="1">
                <a:solidFill>
                  <a:schemeClr val="tx1"/>
                </a:solidFill>
              </a:rPr>
              <a:t>Daß</a:t>
            </a:r>
            <a:r>
              <a:rPr lang="de-DE" sz="2400" dirty="0">
                <a:solidFill>
                  <a:schemeClr val="tx1"/>
                </a:solidFill>
              </a:rPr>
              <a:t> der bei </a:t>
            </a:r>
            <a:r>
              <a:rPr lang="de-DE" sz="2400" dirty="0" err="1">
                <a:solidFill>
                  <a:schemeClr val="tx1"/>
                </a:solidFill>
              </a:rPr>
              <a:t>witeem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götßre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Tiel</a:t>
            </a:r>
            <a:r>
              <a:rPr lang="de-DE" sz="2400" dirty="0">
                <a:solidFill>
                  <a:schemeClr val="tx1"/>
                </a:solidFill>
              </a:rPr>
              <a:t> der </a:t>
            </a:r>
            <a:r>
              <a:rPr lang="de-DE" sz="2400" dirty="0" err="1">
                <a:solidFill>
                  <a:schemeClr val="tx1"/>
                </a:solidFill>
              </a:rPr>
              <a:t>Mncsheen</a:t>
            </a:r>
            <a:r>
              <a:rPr lang="de-DE" sz="2400" dirty="0">
                <a:solidFill>
                  <a:schemeClr val="tx1"/>
                </a:solidFill>
              </a:rPr>
              <a:t> (</a:t>
            </a:r>
            <a:r>
              <a:rPr lang="de-DE" sz="2400" dirty="0" err="1">
                <a:solidFill>
                  <a:schemeClr val="tx1"/>
                </a:solidFill>
              </a:rPr>
              <a:t>drutaner</a:t>
            </a:r>
            <a:r>
              <a:rPr lang="de-DE" sz="2400" dirty="0">
                <a:solidFill>
                  <a:schemeClr val="tx1"/>
                </a:solidFill>
              </a:rPr>
              <a:t> das </a:t>
            </a:r>
            <a:r>
              <a:rPr lang="de-DE" sz="2400" dirty="0" err="1">
                <a:solidFill>
                  <a:schemeClr val="tx1"/>
                </a:solidFill>
              </a:rPr>
              <a:t>gznae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shncöe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Gcsehclhet</a:t>
            </a:r>
            <a:r>
              <a:rPr lang="de-DE" sz="2400" dirty="0">
                <a:solidFill>
                  <a:schemeClr val="tx1"/>
                </a:solidFill>
              </a:rPr>
              <a:t>) den </a:t>
            </a:r>
            <a:r>
              <a:rPr lang="de-DE" sz="2400" dirty="0" err="1">
                <a:solidFill>
                  <a:schemeClr val="tx1"/>
                </a:solidFill>
              </a:rPr>
              <a:t>Scritht</a:t>
            </a:r>
            <a:r>
              <a:rPr lang="de-DE" sz="2400" dirty="0">
                <a:solidFill>
                  <a:schemeClr val="tx1"/>
                </a:solidFill>
              </a:rPr>
              <a:t> zur </a:t>
            </a:r>
            <a:r>
              <a:rPr lang="de-DE" sz="2400" dirty="0" err="1">
                <a:solidFill>
                  <a:schemeClr val="tx1"/>
                </a:solidFill>
              </a:rPr>
              <a:t>Menikügidt</a:t>
            </a:r>
            <a:r>
              <a:rPr lang="de-DE" sz="2400" dirty="0">
                <a:solidFill>
                  <a:schemeClr val="tx1"/>
                </a:solidFill>
              </a:rPr>
              <a:t>, außer dem </a:t>
            </a:r>
            <a:r>
              <a:rPr lang="de-DE" sz="2400" dirty="0" err="1">
                <a:solidFill>
                  <a:schemeClr val="tx1"/>
                </a:solidFill>
              </a:rPr>
              <a:t>daß</a:t>
            </a:r>
            <a:r>
              <a:rPr lang="de-DE" sz="2400" dirty="0">
                <a:solidFill>
                  <a:schemeClr val="tx1"/>
                </a:solidFill>
              </a:rPr>
              <a:t> er </a:t>
            </a:r>
            <a:r>
              <a:rPr lang="de-DE" sz="2400" dirty="0" err="1">
                <a:solidFill>
                  <a:schemeClr val="tx1"/>
                </a:solidFill>
              </a:rPr>
              <a:t>birhlcsweceh</a:t>
            </a:r>
            <a:r>
              <a:rPr lang="de-DE" sz="2400" dirty="0">
                <a:solidFill>
                  <a:schemeClr val="tx1"/>
                </a:solidFill>
              </a:rPr>
              <a:t> ist, </a:t>
            </a:r>
            <a:r>
              <a:rPr lang="de-DE" sz="2400" dirty="0" err="1">
                <a:solidFill>
                  <a:schemeClr val="tx1"/>
                </a:solidFill>
              </a:rPr>
              <a:t>acuh</a:t>
            </a:r>
            <a:r>
              <a:rPr lang="de-DE" sz="2400" dirty="0">
                <a:solidFill>
                  <a:schemeClr val="tx1"/>
                </a:solidFill>
              </a:rPr>
              <a:t> für </a:t>
            </a:r>
            <a:r>
              <a:rPr lang="de-DE" sz="2400" dirty="0" err="1">
                <a:solidFill>
                  <a:schemeClr val="tx1"/>
                </a:solidFill>
              </a:rPr>
              <a:t>sher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giechräflh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hatle</a:t>
            </a:r>
            <a:r>
              <a:rPr lang="de-DE" sz="2400" dirty="0">
                <a:solidFill>
                  <a:schemeClr val="tx1"/>
                </a:solidFill>
              </a:rPr>
              <a:t>: </a:t>
            </a:r>
            <a:r>
              <a:rPr lang="de-DE" sz="2400" dirty="0" err="1">
                <a:solidFill>
                  <a:schemeClr val="tx1"/>
                </a:solidFill>
              </a:rPr>
              <a:t>dfüar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seogrn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shocn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jnee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Vonerümdr</a:t>
            </a:r>
            <a:r>
              <a:rPr lang="de-DE" sz="2400" dirty="0">
                <a:solidFill>
                  <a:schemeClr val="tx1"/>
                </a:solidFill>
              </a:rPr>
              <a:t>, die die </a:t>
            </a:r>
            <a:r>
              <a:rPr lang="de-DE" sz="2400" dirty="0" err="1">
                <a:solidFill>
                  <a:schemeClr val="tx1"/>
                </a:solidFill>
              </a:rPr>
              <a:t>Ocfrashuibet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üebr</a:t>
            </a:r>
            <a:r>
              <a:rPr lang="de-DE" sz="2400" dirty="0">
                <a:solidFill>
                  <a:schemeClr val="tx1"/>
                </a:solidFill>
              </a:rPr>
              <a:t> sie </a:t>
            </a:r>
            <a:r>
              <a:rPr lang="de-DE" sz="2400" dirty="0" err="1">
                <a:solidFill>
                  <a:schemeClr val="tx1"/>
                </a:solidFill>
              </a:rPr>
              <a:t>gsgütit</a:t>
            </a:r>
            <a:r>
              <a:rPr lang="de-DE" sz="2400" dirty="0">
                <a:solidFill>
                  <a:schemeClr val="tx1"/>
                </a:solidFill>
              </a:rPr>
              <a:t> auf </a:t>
            </a:r>
            <a:r>
              <a:rPr lang="de-DE" sz="2400" dirty="0" err="1">
                <a:solidFill>
                  <a:schemeClr val="tx1"/>
                </a:solidFill>
              </a:rPr>
              <a:t>scih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gmmeeonn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heban</a:t>
            </a:r>
            <a:r>
              <a:rPr lang="de-DE" sz="2400" dirty="0">
                <a:solidFill>
                  <a:schemeClr val="tx1"/>
                </a:solidFill>
              </a:rPr>
              <a:t>. </a:t>
            </a:r>
            <a:r>
              <a:rPr lang="de-DE" sz="2400" dirty="0" err="1">
                <a:solidFill>
                  <a:schemeClr val="tx1"/>
                </a:solidFill>
              </a:rPr>
              <a:t>Ndhceam</a:t>
            </a:r>
            <a:r>
              <a:rPr lang="de-DE" sz="2400" dirty="0">
                <a:solidFill>
                  <a:schemeClr val="tx1"/>
                </a:solidFill>
              </a:rPr>
              <a:t> sie ihr </a:t>
            </a:r>
            <a:r>
              <a:rPr lang="de-DE" sz="2400" dirty="0" err="1">
                <a:solidFill>
                  <a:schemeClr val="tx1"/>
                </a:solidFill>
              </a:rPr>
              <a:t>Hieavush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zsuret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dmum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gcmaeht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hbean</a:t>
            </a:r>
            <a:r>
              <a:rPr lang="de-DE" sz="2400" dirty="0">
                <a:solidFill>
                  <a:schemeClr val="tx1"/>
                </a:solidFill>
              </a:rPr>
              <a:t> und </a:t>
            </a:r>
            <a:r>
              <a:rPr lang="de-DE" sz="2400" dirty="0" err="1">
                <a:solidFill>
                  <a:schemeClr val="tx1"/>
                </a:solidFill>
              </a:rPr>
              <a:t>sifrtolägg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vhtüeteren</a:t>
            </a:r>
            <a:r>
              <a:rPr lang="de-DE" sz="2400" dirty="0">
                <a:solidFill>
                  <a:schemeClr val="tx1"/>
                </a:solidFill>
              </a:rPr>
              <a:t>, </a:t>
            </a:r>
            <a:r>
              <a:rPr lang="de-DE" sz="2400" dirty="0" err="1">
                <a:solidFill>
                  <a:schemeClr val="tx1"/>
                </a:solidFill>
              </a:rPr>
              <a:t>daß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dsiee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rheiugn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Göpsfcehe</a:t>
            </a:r>
            <a:r>
              <a:rPr lang="de-DE" sz="2400" dirty="0">
                <a:solidFill>
                  <a:schemeClr val="tx1"/>
                </a:solidFill>
              </a:rPr>
              <a:t> ja </a:t>
            </a:r>
            <a:r>
              <a:rPr lang="de-DE" sz="2400" dirty="0" err="1">
                <a:solidFill>
                  <a:schemeClr val="tx1"/>
                </a:solidFill>
              </a:rPr>
              <a:t>kneein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Shrtcit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aeßur</a:t>
            </a:r>
            <a:r>
              <a:rPr lang="de-DE" sz="2400" dirty="0">
                <a:solidFill>
                  <a:schemeClr val="tx1"/>
                </a:solidFill>
              </a:rPr>
              <a:t> dem </a:t>
            </a:r>
            <a:r>
              <a:rPr lang="de-DE" sz="2400" dirty="0" err="1">
                <a:solidFill>
                  <a:schemeClr val="tx1"/>
                </a:solidFill>
              </a:rPr>
              <a:t>Gelagegwänn</a:t>
            </a:r>
            <a:r>
              <a:rPr lang="de-DE" sz="2400" dirty="0">
                <a:solidFill>
                  <a:schemeClr val="tx1"/>
                </a:solidFill>
              </a:rPr>
              <a:t>, darin sie sie </a:t>
            </a:r>
            <a:r>
              <a:rPr lang="de-DE" sz="2400" dirty="0" err="1">
                <a:solidFill>
                  <a:schemeClr val="tx1"/>
                </a:solidFill>
              </a:rPr>
              <a:t>enrpeetisrn</a:t>
            </a:r>
            <a:r>
              <a:rPr lang="de-DE" sz="2400" dirty="0">
                <a:solidFill>
                  <a:schemeClr val="tx1"/>
                </a:solidFill>
              </a:rPr>
              <a:t>, </a:t>
            </a:r>
            <a:r>
              <a:rPr lang="de-DE" sz="2400" dirty="0" err="1">
                <a:solidFill>
                  <a:schemeClr val="tx1"/>
                </a:solidFill>
              </a:rPr>
              <a:t>weagn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dtufern</a:t>
            </a:r>
            <a:r>
              <a:rPr lang="de-DE" sz="2400" dirty="0">
                <a:solidFill>
                  <a:schemeClr val="tx1"/>
                </a:solidFill>
              </a:rPr>
              <a:t>, so </a:t>
            </a:r>
            <a:r>
              <a:rPr lang="de-DE" sz="2400" dirty="0" err="1">
                <a:solidFill>
                  <a:schemeClr val="tx1"/>
                </a:solidFill>
              </a:rPr>
              <a:t>zgeein</a:t>
            </a:r>
            <a:r>
              <a:rPr lang="de-DE" sz="2400" dirty="0">
                <a:solidFill>
                  <a:schemeClr val="tx1"/>
                </a:solidFill>
              </a:rPr>
              <a:t> sie ihnen </a:t>
            </a:r>
            <a:r>
              <a:rPr lang="de-DE" sz="2400" dirty="0" err="1">
                <a:solidFill>
                  <a:schemeClr val="tx1"/>
                </a:solidFill>
              </a:rPr>
              <a:t>nechhar</a:t>
            </a:r>
            <a:r>
              <a:rPr lang="de-DE" sz="2400" dirty="0">
                <a:solidFill>
                  <a:schemeClr val="tx1"/>
                </a:solidFill>
              </a:rPr>
              <a:t> die </a:t>
            </a:r>
            <a:r>
              <a:rPr lang="de-DE" sz="2400" dirty="0" err="1">
                <a:solidFill>
                  <a:schemeClr val="tx1"/>
                </a:solidFill>
              </a:rPr>
              <a:t>Gaefhr</a:t>
            </a:r>
            <a:r>
              <a:rPr lang="de-DE" sz="2400" dirty="0">
                <a:solidFill>
                  <a:schemeClr val="tx1"/>
                </a:solidFill>
              </a:rPr>
              <a:t>, die </a:t>
            </a:r>
            <a:r>
              <a:rPr lang="de-DE" sz="2400" dirty="0" err="1">
                <a:solidFill>
                  <a:schemeClr val="tx1"/>
                </a:solidFill>
              </a:rPr>
              <a:t>inehn</a:t>
            </a:r>
            <a:r>
              <a:rPr lang="de-DE" sz="2400" dirty="0">
                <a:solidFill>
                  <a:schemeClr val="tx1"/>
                </a:solidFill>
              </a:rPr>
              <a:t> droht, wenn sie es </a:t>
            </a:r>
            <a:r>
              <a:rPr lang="de-DE" sz="2400" dirty="0" err="1">
                <a:solidFill>
                  <a:schemeClr val="tx1"/>
                </a:solidFill>
              </a:rPr>
              <a:t>vrecusehn</a:t>
            </a:r>
            <a:r>
              <a:rPr lang="de-DE" sz="2400" dirty="0">
                <a:solidFill>
                  <a:schemeClr val="tx1"/>
                </a:solidFill>
              </a:rPr>
              <a:t> </a:t>
            </a:r>
            <a:r>
              <a:rPr lang="de-DE" sz="2400" dirty="0" err="1">
                <a:solidFill>
                  <a:schemeClr val="tx1"/>
                </a:solidFill>
              </a:rPr>
              <a:t>alieln</a:t>
            </a:r>
            <a:r>
              <a:rPr lang="de-DE" sz="2400" dirty="0">
                <a:solidFill>
                  <a:schemeClr val="tx1"/>
                </a:solidFill>
              </a:rPr>
              <a:t> zu </a:t>
            </a:r>
            <a:r>
              <a:rPr lang="de-DE" sz="2400" dirty="0" err="1">
                <a:solidFill>
                  <a:schemeClr val="tx1"/>
                </a:solidFill>
              </a:rPr>
              <a:t>gheen</a:t>
            </a:r>
            <a:r>
              <a:rPr lang="de-DE" sz="2400" dirty="0">
                <a:solidFill>
                  <a:schemeClr val="tx1"/>
                </a:solidFill>
              </a:rPr>
              <a:t>.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6318644" y="5845914"/>
            <a:ext cx="22584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Immanuel Kant, 1784</a:t>
            </a:r>
          </a:p>
        </p:txBody>
      </p:sp>
      <p:sp>
        <p:nvSpPr>
          <p:cNvPr id="5" name="TextBox 3"/>
          <p:cNvSpPr txBox="1"/>
          <p:nvPr/>
        </p:nvSpPr>
        <p:spPr>
          <a:xfrm>
            <a:off x="2123728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>
                <a:latin typeface="Arial" pitchFamily="34" charset="0"/>
                <a:cs typeface="Arial" pitchFamily="34" charset="0"/>
              </a:rPr>
              <a:t>Die Anforderung der Aufgabe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539552" y="1700808"/>
            <a:ext cx="792088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de-DE" sz="2000" b="1" dirty="0"/>
          </a:p>
          <a:p>
            <a:pPr lvl="1"/>
            <a:r>
              <a:rPr lang="de-DE" sz="2000" dirty="0"/>
              <a:t>Überblick über die phonologische Struktur des Wortes  bekommen</a:t>
            </a:r>
          </a:p>
          <a:p>
            <a:pPr lvl="1"/>
            <a:r>
              <a:rPr lang="de-DE" sz="2000" dirty="0"/>
              <a:t>Zusammengesetzte Hauptwörter erkennen?</a:t>
            </a:r>
          </a:p>
          <a:p>
            <a:pPr lvl="1"/>
            <a:r>
              <a:rPr lang="de-DE" sz="2000" dirty="0"/>
              <a:t>Hinweise auf Zusammensetzung der Buchstaben</a:t>
            </a:r>
          </a:p>
          <a:p>
            <a:pPr lvl="1"/>
            <a:r>
              <a:rPr lang="de-DE" sz="2000" dirty="0"/>
              <a:t>Anhaltspunkt – kein Lösungsweg!!</a:t>
            </a:r>
          </a:p>
          <a:p>
            <a:pPr lvl="1"/>
            <a:endParaRPr lang="de-DE" sz="2000" dirty="0"/>
          </a:p>
        </p:txBody>
      </p:sp>
      <p:sp>
        <p:nvSpPr>
          <p:cNvPr id="3" name="TextBox 3"/>
          <p:cNvSpPr txBox="1"/>
          <p:nvPr/>
        </p:nvSpPr>
        <p:spPr>
          <a:xfrm>
            <a:off x="2123728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Vokal/Konsonantenverhältnis</a:t>
            </a:r>
          </a:p>
        </p:txBody>
      </p:sp>
      <p:sp>
        <p:nvSpPr>
          <p:cNvPr id="4" name="Rechteck 3"/>
          <p:cNvSpPr/>
          <p:nvPr/>
        </p:nvSpPr>
        <p:spPr>
          <a:xfrm>
            <a:off x="1043608" y="4437112"/>
            <a:ext cx="4572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lvl="1"/>
            <a:r>
              <a:rPr lang="de-DE" sz="2000" b="1" u="sng" dirty="0"/>
              <a:t>Beispiel:</a:t>
            </a:r>
          </a:p>
          <a:p>
            <a:pPr lvl="1"/>
            <a:endParaRPr lang="de-DE" sz="2000" b="1" dirty="0"/>
          </a:p>
          <a:p>
            <a:pPr lvl="1"/>
            <a:r>
              <a:rPr lang="de-DE" sz="2400" dirty="0"/>
              <a:t>D U S K I C H N W N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539552" y="1700808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de-DE" sz="2000" b="1" u="sng" dirty="0"/>
              <a:t>Beispiel:</a:t>
            </a:r>
          </a:p>
          <a:p>
            <a:pPr marL="457200" lvl="1" indent="0">
              <a:buNone/>
            </a:pPr>
            <a:endParaRPr lang="de-DE" sz="2000" b="1" dirty="0"/>
          </a:p>
          <a:p>
            <a:pPr marL="457200" lvl="1" indent="0">
              <a:buNone/>
            </a:pPr>
            <a:r>
              <a:rPr lang="de-DE" sz="2000" dirty="0"/>
              <a:t>D U S K I C H N W N</a:t>
            </a:r>
          </a:p>
          <a:p>
            <a:pPr marL="457200" lvl="1" indent="0">
              <a:buNone/>
            </a:pPr>
            <a:endParaRPr lang="de-DE" sz="2000" b="1" dirty="0"/>
          </a:p>
          <a:p>
            <a:pPr lvl="1"/>
            <a:r>
              <a:rPr lang="de-DE" sz="2000" dirty="0"/>
              <a:t>Vokale: 		UI</a:t>
            </a:r>
          </a:p>
          <a:p>
            <a:pPr lvl="1"/>
            <a:r>
              <a:rPr lang="de-DE" sz="2000" dirty="0"/>
              <a:t>Konsonanten: 	D S K C H N W N</a:t>
            </a:r>
          </a:p>
          <a:p>
            <a:pPr lvl="1"/>
            <a:endParaRPr lang="de-DE" sz="2000" dirty="0"/>
          </a:p>
          <a:p>
            <a:pPr marL="457200" lvl="1" indent="0">
              <a:buNone/>
            </a:pPr>
            <a:r>
              <a:rPr lang="de-DE" sz="2000" dirty="0"/>
              <a:t>Anzahl der Konsonanten übersteigt die Anzahl der Vokale</a:t>
            </a:r>
          </a:p>
          <a:p>
            <a:pPr marL="457200" lvl="1" indent="0">
              <a:buNone/>
            </a:pPr>
            <a:endParaRPr lang="de-DE" sz="2000" dirty="0"/>
          </a:p>
          <a:p>
            <a:pPr marL="457200" lvl="1" indent="0">
              <a:buNone/>
            </a:pPr>
            <a:r>
              <a:rPr lang="de-DE" sz="2000" dirty="0"/>
              <a:t>Mehrere Konsonanten sind in den einzelnen Silben vorhanden</a:t>
            </a:r>
          </a:p>
          <a:p>
            <a:pPr marL="457200" lvl="1" indent="0">
              <a:buNone/>
            </a:pPr>
            <a:r>
              <a:rPr lang="de-DE" sz="2000" dirty="0"/>
              <a:t>Typische Konsonantenkombinationen beachten</a:t>
            </a:r>
          </a:p>
          <a:p>
            <a:pPr marL="457200" lvl="1" indent="0">
              <a:buNone/>
            </a:pPr>
            <a:r>
              <a:rPr lang="de-DE" sz="2000" dirty="0"/>
              <a:t>Zusammengesetztes Hauptwort?</a:t>
            </a:r>
          </a:p>
          <a:p>
            <a:pPr marL="457200" lvl="1" indent="0">
              <a:buNone/>
            </a:pPr>
            <a:endParaRPr lang="de-DE" sz="2000" dirty="0"/>
          </a:p>
        </p:txBody>
      </p:sp>
      <p:cxnSp>
        <p:nvCxnSpPr>
          <p:cNvPr id="3" name="Gerade Verbindung 2"/>
          <p:cNvCxnSpPr/>
          <p:nvPr/>
        </p:nvCxnSpPr>
        <p:spPr>
          <a:xfrm>
            <a:off x="539552" y="4175770"/>
            <a:ext cx="7920880" cy="0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23728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Vokal/Konsonantenverhältnis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m 1"/>
          <p:cNvGraphicFramePr/>
          <p:nvPr>
            <p:extLst>
              <p:ext uri="{D42A27DB-BD31-4B8C-83A1-F6EECF244321}">
                <p14:modId xmlns:p14="http://schemas.microsoft.com/office/powerpoint/2010/main" val="2429386691"/>
              </p:ext>
            </p:extLst>
          </p:nvPr>
        </p:nvGraphicFramePr>
        <p:xfrm>
          <a:off x="179512" y="1740024"/>
          <a:ext cx="8784976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TextBox 3"/>
          <p:cNvSpPr txBox="1"/>
          <p:nvPr/>
        </p:nvSpPr>
        <p:spPr>
          <a:xfrm>
            <a:off x="2078088" y="69269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>
                <a:latin typeface="Arial" pitchFamily="34" charset="0"/>
                <a:cs typeface="Arial" pitchFamily="34" charset="0"/>
              </a:rPr>
              <a:t>Der Aufbau</a:t>
            </a:r>
            <a:endParaRPr lang="de-AT" sz="32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Gerade Verbindung 4"/>
          <p:cNvCxnSpPr/>
          <p:nvPr/>
        </p:nvCxnSpPr>
        <p:spPr>
          <a:xfrm flipH="1">
            <a:off x="1331640" y="4243908"/>
            <a:ext cx="360040" cy="304428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/>
        </p:nvSpPr>
        <p:spPr>
          <a:xfrm>
            <a:off x="215516" y="453625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/>
              <a:t>Implikationen erkennen (IMP)</a:t>
            </a:r>
          </a:p>
        </p:txBody>
      </p:sp>
      <p:cxnSp>
        <p:nvCxnSpPr>
          <p:cNvPr id="8" name="Gerade Verbindung 7"/>
          <p:cNvCxnSpPr/>
          <p:nvPr/>
        </p:nvCxnSpPr>
        <p:spPr>
          <a:xfrm flipH="1">
            <a:off x="3203848" y="2172072"/>
            <a:ext cx="504056" cy="152214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971600" y="1925013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/>
              <a:t>Figuren zusammensetzen (FZ)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7477484" y="4243908"/>
            <a:ext cx="360040" cy="304428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6911752" y="4548336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/>
              <a:t>Gedächtnis und Merkfähigkeit (GM)</a:t>
            </a:r>
          </a:p>
        </p:txBody>
      </p:sp>
      <p:cxnSp>
        <p:nvCxnSpPr>
          <p:cNvPr id="15" name="Gerade Verbindung 14"/>
          <p:cNvCxnSpPr/>
          <p:nvPr/>
        </p:nvCxnSpPr>
        <p:spPr>
          <a:xfrm>
            <a:off x="6716252" y="6041506"/>
            <a:ext cx="360040" cy="131656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flipH="1">
            <a:off x="1907704" y="6095440"/>
            <a:ext cx="540060" cy="130732"/>
          </a:xfrm>
          <a:prstGeom prst="line">
            <a:avLst/>
          </a:prstGeom>
          <a:ln w="2222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-133324" y="606298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/>
              <a:t>Zahlenfolgen (ZF)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7053124" y="604150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b="1"/>
              <a:t>Wortflüssigkeit (WF)</a:t>
            </a:r>
          </a:p>
        </p:txBody>
      </p:sp>
    </p:spTree>
    <p:extLst>
      <p:ext uri="{BB962C8B-B14F-4D97-AF65-F5344CB8AC3E}">
        <p14:creationId xmlns:p14="http://schemas.microsoft.com/office/powerpoint/2010/main" val="992032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  <p:bldP spid="19" grpId="0"/>
      <p:bldP spid="2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539552" y="1700808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lvl="1" indent="0">
              <a:buNone/>
            </a:pPr>
            <a:r>
              <a:rPr lang="de-DE" sz="2000" b="1" u="sng" dirty="0"/>
              <a:t>Beispiel:</a:t>
            </a:r>
          </a:p>
          <a:p>
            <a:pPr marL="457200" lvl="1" indent="0">
              <a:buNone/>
            </a:pPr>
            <a:endParaRPr lang="de-DE" sz="2000" b="1" dirty="0"/>
          </a:p>
          <a:p>
            <a:pPr marL="457200" lvl="1" indent="0">
              <a:buNone/>
            </a:pPr>
            <a:r>
              <a:rPr lang="pt-BR" sz="2000" dirty="0"/>
              <a:t>H P O U T A U E </a:t>
            </a:r>
          </a:p>
          <a:p>
            <a:pPr marL="457200" lvl="1" indent="0">
              <a:buNone/>
            </a:pPr>
            <a:endParaRPr lang="de-DE" sz="2000" b="1" dirty="0"/>
          </a:p>
          <a:p>
            <a:pPr lvl="1"/>
            <a:r>
              <a:rPr lang="de-DE" sz="2000" dirty="0"/>
              <a:t>Vokale: 		O U A U E </a:t>
            </a:r>
          </a:p>
          <a:p>
            <a:pPr lvl="1"/>
            <a:r>
              <a:rPr lang="de-DE" sz="2000" dirty="0"/>
              <a:t>Konsonanten: 	H P T   </a:t>
            </a:r>
          </a:p>
          <a:p>
            <a:pPr lvl="1"/>
            <a:endParaRPr lang="de-DE" sz="2000" dirty="0"/>
          </a:p>
          <a:p>
            <a:pPr marL="457200" lvl="1" indent="0">
              <a:buNone/>
            </a:pPr>
            <a:r>
              <a:rPr lang="de-DE" sz="2000" dirty="0"/>
              <a:t>Anzahl der Vokale übersteigt die Anzahl der Konsonanten</a:t>
            </a:r>
          </a:p>
          <a:p>
            <a:pPr marL="457200" lvl="1" indent="0">
              <a:buNone/>
            </a:pPr>
            <a:endParaRPr lang="de-DE" sz="2000" dirty="0"/>
          </a:p>
          <a:p>
            <a:pPr marL="457200" lvl="1" indent="0">
              <a:buNone/>
            </a:pPr>
            <a:r>
              <a:rPr lang="de-DE" sz="2000" dirty="0"/>
              <a:t>Hohe Chance auf Vokalkombinationen</a:t>
            </a:r>
          </a:p>
        </p:txBody>
      </p:sp>
      <p:cxnSp>
        <p:nvCxnSpPr>
          <p:cNvPr id="3" name="Gerade Verbindung 2"/>
          <p:cNvCxnSpPr/>
          <p:nvPr/>
        </p:nvCxnSpPr>
        <p:spPr>
          <a:xfrm>
            <a:off x="544336" y="4194820"/>
            <a:ext cx="7920880" cy="0"/>
          </a:xfrm>
          <a:prstGeom prst="line">
            <a:avLst/>
          </a:prstGeom>
          <a:ln w="444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123728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Vokal/Konsonantenverhältnis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763688" y="3789040"/>
            <a:ext cx="49685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a.) Anfangsbuchstabe R</a:t>
            </a:r>
          </a:p>
          <a:p>
            <a:r>
              <a:rPr lang="de-DE" dirty="0"/>
              <a:t>b.) Anfangsbuchstabe L</a:t>
            </a:r>
          </a:p>
          <a:p>
            <a:r>
              <a:rPr lang="de-DE" dirty="0"/>
              <a:t>c.) Anfangsbuchstabe E</a:t>
            </a:r>
          </a:p>
          <a:p>
            <a:r>
              <a:rPr lang="de-DE" dirty="0"/>
              <a:t>d.) Anfangsbuchstabe H</a:t>
            </a:r>
          </a:p>
          <a:p>
            <a:r>
              <a:rPr lang="de-DE" dirty="0"/>
              <a:t>e.) keine der Antwortmöglichkeiten ist richtig</a:t>
            </a:r>
          </a:p>
        </p:txBody>
      </p:sp>
      <p:sp>
        <p:nvSpPr>
          <p:cNvPr id="3" name="Rechteck 2"/>
          <p:cNvSpPr/>
          <p:nvPr/>
        </p:nvSpPr>
        <p:spPr>
          <a:xfrm>
            <a:off x="3203848" y="2556193"/>
            <a:ext cx="235352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 algn="ctr"/>
            <a:r>
              <a:rPr lang="de-DE" sz="3200" dirty="0"/>
              <a:t>L H F E </a:t>
            </a:r>
            <a:r>
              <a:rPr lang="de-DE" sz="3200" dirty="0" err="1"/>
              <a:t>E</a:t>
            </a:r>
            <a:r>
              <a:rPr lang="de-DE" sz="3200" dirty="0"/>
              <a:t> R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Eigene Übungsaufgaben - Hinweis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3"/>
          <p:cNvSpPr txBox="1"/>
          <p:nvPr/>
        </p:nvSpPr>
        <p:spPr>
          <a:xfrm>
            <a:off x="2537546" y="629690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>
                <a:latin typeface="Arial" pitchFamily="34" charset="0"/>
                <a:cs typeface="Arial" pitchFamily="34" charset="0"/>
              </a:rPr>
              <a:t>Anagramm-Generator</a:t>
            </a:r>
          </a:p>
        </p:txBody>
      </p:sp>
      <p:pic>
        <p:nvPicPr>
          <p:cNvPr id="1027" name="Picture 3" descr="\\office\userdata\StefRene\Desktop\Neues Bild (8).bmp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72044"/>
            <a:ext cx="3481799" cy="19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\\office\userdata\StefRene\Desktop\Neues Bild (9).bm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0528" y="3116932"/>
            <a:ext cx="57150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Gerade Verbindung mit Pfeil 4"/>
          <p:cNvCxnSpPr/>
          <p:nvPr/>
        </p:nvCxnSpPr>
        <p:spPr>
          <a:xfrm>
            <a:off x="5534472" y="4125044"/>
            <a:ext cx="76572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984784" y="1827029"/>
            <a:ext cx="7979704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dirty="0">
                <a:hlinkClick r:id="rId5"/>
              </a:rPr>
              <a:t>www.sibiller.de/anagramme/</a:t>
            </a:r>
            <a:r>
              <a:rPr lang="de-AT" sz="2000" dirty="0"/>
              <a:t> </a:t>
            </a:r>
          </a:p>
          <a:p>
            <a:r>
              <a:rPr lang="de-AT" dirty="0" err="1"/>
              <a:t>by</a:t>
            </a:r>
            <a:r>
              <a:rPr lang="de-AT" dirty="0"/>
              <a:t> </a:t>
            </a:r>
            <a:r>
              <a:rPr lang="de-AT" dirty="0" err="1"/>
              <a:t>Criswell</a:t>
            </a:r>
            <a:r>
              <a:rPr lang="de-AT" dirty="0"/>
              <a:t> Evans; Geiger Mark; </a:t>
            </a:r>
            <a:r>
              <a:rPr lang="de-AT" dirty="0" err="1"/>
              <a:t>Sibiller</a:t>
            </a:r>
            <a:r>
              <a:rPr lang="de-AT" dirty="0"/>
              <a:t> Ulrich.   </a:t>
            </a:r>
          </a:p>
        </p:txBody>
      </p:sp>
    </p:spTree>
    <p:extLst>
      <p:ext uri="{BB962C8B-B14F-4D97-AF65-F5344CB8AC3E}">
        <p14:creationId xmlns:p14="http://schemas.microsoft.com/office/powerpoint/2010/main" val="990576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123728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/>
              <a:t>Zusammenfassung Wortflüssigkeit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251520" y="1772816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</a:rPr>
              <a:t>Aufgabe soll flexible Anwendung von Gedächtnisinhalten prüfen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</a:rPr>
              <a:t>Vokal/Konsonantenverhältnis kann als Anhaltspunkt genutzt werden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</a:rPr>
              <a:t>Vorbereitung durch: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Beachtung orthographischer Grundregeln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Offenheit während der Aufgabenbearbeitung üben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 err="1">
                <a:solidFill>
                  <a:schemeClr val="tx1"/>
                </a:solidFill>
              </a:rPr>
              <a:t>Gesamtheitliches</a:t>
            </a:r>
            <a:r>
              <a:rPr lang="de-DE" sz="2000" dirty="0">
                <a:solidFill>
                  <a:schemeClr val="tx1"/>
                </a:solidFill>
              </a:rPr>
              <a:t> Wahrnehmen/Sehen üben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Wortschatz kann kurzfristig/mittelfristig schwer verbessert werden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123728" y="807095"/>
            <a:ext cx="55446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Implikationen erkennen</a:t>
            </a:r>
          </a:p>
        </p:txBody>
      </p:sp>
      <p:sp>
        <p:nvSpPr>
          <p:cNvPr id="3" name="Inhaltsplatzhalter 2"/>
          <p:cNvSpPr txBox="1">
            <a:spLocks/>
          </p:cNvSpPr>
          <p:nvPr/>
        </p:nvSpPr>
        <p:spPr>
          <a:xfrm>
            <a:off x="454068" y="1844824"/>
            <a:ext cx="8407456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Die Fähigkeit, logisch </a:t>
            </a:r>
            <a:r>
              <a:rPr lang="de-DE" sz="2000" b="1" u="sng" dirty="0">
                <a:solidFill>
                  <a:schemeClr val="tx1"/>
                </a:solidFill>
              </a:rPr>
              <a:t>zwingend richtige </a:t>
            </a:r>
            <a:r>
              <a:rPr lang="de-DE" sz="2000" dirty="0">
                <a:solidFill>
                  <a:schemeClr val="tx1"/>
                </a:solidFill>
              </a:rPr>
              <a:t>Schlussfolgerungen zu ziehen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Syllogistikaufgaben aus der Logik des Aristoteles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10 Aufgaben</a:t>
            </a: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10 </a:t>
            </a:r>
            <a:r>
              <a:rPr lang="de-DE" sz="2000" dirty="0">
                <a:solidFill>
                  <a:schemeClr val="tx1"/>
                </a:solidFill>
              </a:rPr>
              <a:t>Minuten Bearbeitungszeit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Im </a:t>
            </a:r>
            <a:r>
              <a:rPr lang="de-DE" sz="2000" dirty="0">
                <a:solidFill>
                  <a:schemeClr val="tx1"/>
                </a:solidFill>
              </a:rPr>
              <a:t>Gegensatz zu den Aufgaben der kognitiven Fähigkeiten gut trainierbar</a:t>
            </a:r>
          </a:p>
          <a:p>
            <a:pPr marL="4572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AT" sz="2000" dirty="0">
              <a:solidFill>
                <a:schemeClr val="tx1"/>
              </a:solidFill>
            </a:endParaRPr>
          </a:p>
          <a:p>
            <a:pPr marL="457200" indent="-342900" algn="l">
              <a:buFont typeface="Arial" panose="020B0604020202020204" pitchFamily="34" charset="0"/>
              <a:buChar char="•"/>
            </a:pPr>
            <a:endParaRPr lang="de-AT" sz="2000" dirty="0">
              <a:solidFill>
                <a:schemeClr val="tx1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3195" y="4245124"/>
            <a:ext cx="220027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683568" y="1412776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000" dirty="0"/>
          </a:p>
        </p:txBody>
      </p:sp>
      <p:sp>
        <p:nvSpPr>
          <p:cNvPr id="5" name="Textfeld 4"/>
          <p:cNvSpPr txBox="1"/>
          <p:nvPr/>
        </p:nvSpPr>
        <p:spPr>
          <a:xfrm>
            <a:off x="1412652" y="3168258"/>
            <a:ext cx="51845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Alle Menschen sind Säugetiere.</a:t>
            </a:r>
          </a:p>
          <a:p>
            <a:r>
              <a:rPr lang="de-DE" sz="2400" dirty="0"/>
              <a:t>Alle Säugetiere sind Lebewesen</a:t>
            </a:r>
            <a:r>
              <a:rPr lang="de-DE" dirty="0"/>
              <a:t>.</a:t>
            </a:r>
          </a:p>
          <a:p>
            <a:endParaRPr lang="de-DE" dirty="0"/>
          </a:p>
          <a:p>
            <a:pPr marL="342900" indent="-342900">
              <a:buAutoNum type="alphaLcParenR"/>
            </a:pPr>
            <a:r>
              <a:rPr lang="de-DE" dirty="0"/>
              <a:t>Alle Menschen sind Lebewesen.</a:t>
            </a:r>
          </a:p>
          <a:p>
            <a:pPr marL="342900" indent="-342900">
              <a:buAutoNum type="alphaLcParenR"/>
            </a:pPr>
            <a:r>
              <a:rPr lang="de-DE" dirty="0"/>
              <a:t>Alle Menschen sind keine Lebewesen.</a:t>
            </a:r>
          </a:p>
          <a:p>
            <a:pPr marL="342900" indent="-342900">
              <a:buAutoNum type="alphaLcParenR"/>
            </a:pPr>
            <a:r>
              <a:rPr lang="de-DE" dirty="0"/>
              <a:t>Einige Säugetiere sind Menschen.</a:t>
            </a:r>
          </a:p>
          <a:p>
            <a:pPr marL="342900" indent="-342900">
              <a:buAutoNum type="alphaLcParenR"/>
            </a:pPr>
            <a:r>
              <a:rPr lang="de-DE" dirty="0"/>
              <a:t>Einige Menschen sind keine Lebewesen.</a:t>
            </a:r>
          </a:p>
          <a:p>
            <a:pPr marL="342900" indent="-342900">
              <a:buAutoNum type="alphaLcParenR"/>
            </a:pPr>
            <a:r>
              <a:rPr lang="de-DE" dirty="0"/>
              <a:t>Keine der Schlussfolgerungen sind richtig.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827584" y="185701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Aus zwei Prämissen sollen zwingend richtige Schlussfolgerungen getroffen werden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1835696" y="4457207"/>
            <a:ext cx="295232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3"/>
          <p:cNvSpPr txBox="1"/>
          <p:nvPr/>
        </p:nvSpPr>
        <p:spPr>
          <a:xfrm>
            <a:off x="2119412" y="458669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Implikationen erkennen</a:t>
            </a:r>
          </a:p>
          <a:p>
            <a:pPr algn="ctr"/>
            <a:r>
              <a:rPr lang="de-DE" sz="2800" b="1" dirty="0"/>
              <a:t>Die Aufgabe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412652" y="3168258"/>
            <a:ext cx="5184576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Einige Nüsse sind Gewürze.</a:t>
            </a:r>
          </a:p>
          <a:p>
            <a:r>
              <a:rPr lang="de-DE" sz="2400" dirty="0"/>
              <a:t>Alle Nüsse sind keine Pflanzen</a:t>
            </a:r>
            <a:r>
              <a:rPr lang="de-DE" dirty="0"/>
              <a:t>.</a:t>
            </a:r>
          </a:p>
          <a:p>
            <a:endParaRPr lang="de-DE" dirty="0"/>
          </a:p>
          <a:p>
            <a:pPr marL="342900" indent="-342900">
              <a:buAutoNum type="alphaLcParenR"/>
            </a:pPr>
            <a:r>
              <a:rPr lang="de-DE" dirty="0"/>
              <a:t>Alle Gewürze sind Pflanzen.</a:t>
            </a:r>
          </a:p>
          <a:p>
            <a:pPr marL="342900" indent="-342900">
              <a:buAutoNum type="alphaLcParenR"/>
            </a:pPr>
            <a:r>
              <a:rPr lang="de-DE" dirty="0"/>
              <a:t>Alle Gewürze sind keine Pflanzen.</a:t>
            </a:r>
          </a:p>
          <a:p>
            <a:pPr marL="342900" indent="-342900">
              <a:buAutoNum type="alphaLcParenR"/>
            </a:pPr>
            <a:r>
              <a:rPr lang="de-DE" dirty="0"/>
              <a:t>Einige Gewürze sind Pflanzen.</a:t>
            </a:r>
          </a:p>
          <a:p>
            <a:pPr marL="342900" indent="-342900">
              <a:buAutoNum type="alphaLcParenR"/>
            </a:pPr>
            <a:r>
              <a:rPr lang="de-DE" dirty="0"/>
              <a:t>Einige Gewürze sind keine Pflanzen.</a:t>
            </a:r>
          </a:p>
          <a:p>
            <a:pPr marL="342900" indent="-342900">
              <a:buAutoNum type="alphaLcParenR"/>
            </a:pPr>
            <a:r>
              <a:rPr lang="de-DE" dirty="0"/>
              <a:t>Keine der Schlussfolgerungen sind richtig.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119412" y="458669"/>
            <a:ext cx="55446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Implikationen erkennen</a:t>
            </a:r>
          </a:p>
          <a:p>
            <a:pPr algn="ctr"/>
            <a:r>
              <a:rPr lang="de-DE" sz="2800" b="1" dirty="0"/>
              <a:t>Die Aufgabe</a:t>
            </a:r>
          </a:p>
        </p:txBody>
      </p:sp>
      <p:cxnSp>
        <p:nvCxnSpPr>
          <p:cNvPr id="4" name="Gerade Verbindung 3"/>
          <p:cNvCxnSpPr/>
          <p:nvPr/>
        </p:nvCxnSpPr>
        <p:spPr>
          <a:xfrm>
            <a:off x="1835696" y="5301208"/>
            <a:ext cx="338437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827584" y="1857018"/>
            <a:ext cx="74888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Aus zwei Prämissen sollen zwingend richtige Schlussfolgerungen getroffen werden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1619672" y="716658"/>
            <a:ext cx="55446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Syllogistik</a:t>
            </a:r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683568" y="1772236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483784" y="4769807"/>
            <a:ext cx="2448272" cy="203132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de-DE" b="1" dirty="0"/>
              <a:t>Modus Barbara</a:t>
            </a:r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Celarent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Darii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Ferio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Celaront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Baroco</a:t>
            </a:r>
            <a:r>
              <a:rPr lang="de-DE" b="1" dirty="0"/>
              <a:t> </a:t>
            </a:r>
          </a:p>
          <a:p>
            <a:pPr algn="ctr"/>
            <a:r>
              <a:rPr lang="de-DE" b="1" dirty="0"/>
              <a:t>Modus Cesare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906531" y="4742562"/>
            <a:ext cx="2664296" cy="2646878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de-DE" b="1" dirty="0"/>
              <a:t>Modus </a:t>
            </a:r>
            <a:r>
              <a:rPr lang="de-DE" b="1" dirty="0" err="1"/>
              <a:t>Camestres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Festino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Bocardo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Datisi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Disamis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Ferison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Darapti</a:t>
            </a:r>
            <a:endParaRPr lang="de-DE" b="1" dirty="0"/>
          </a:p>
          <a:p>
            <a:endParaRPr lang="de-DE" sz="2000" b="1" dirty="0"/>
          </a:p>
          <a:p>
            <a:endParaRPr lang="de-DE" sz="2000" b="1" dirty="0"/>
          </a:p>
        </p:txBody>
      </p:sp>
      <p:sp>
        <p:nvSpPr>
          <p:cNvPr id="6" name="Textfeld 5"/>
          <p:cNvSpPr txBox="1"/>
          <p:nvPr/>
        </p:nvSpPr>
        <p:spPr>
          <a:xfrm>
            <a:off x="5598211" y="4754394"/>
            <a:ext cx="2448272" cy="2369880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algn="ctr"/>
            <a:r>
              <a:rPr lang="de-DE" b="1" dirty="0"/>
              <a:t>Modus </a:t>
            </a:r>
            <a:r>
              <a:rPr lang="de-DE" b="1" dirty="0" err="1"/>
              <a:t>Felapton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Bamalip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Calemes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Dimatis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Fesapo</a:t>
            </a:r>
            <a:endParaRPr lang="de-DE" b="1" dirty="0"/>
          </a:p>
          <a:p>
            <a:pPr algn="ctr"/>
            <a:r>
              <a:rPr lang="de-DE" b="1" dirty="0"/>
              <a:t>Modus </a:t>
            </a:r>
            <a:r>
              <a:rPr lang="de-DE" b="1" dirty="0" err="1"/>
              <a:t>Fresison</a:t>
            </a:r>
            <a:endParaRPr lang="de-DE" b="1" dirty="0"/>
          </a:p>
          <a:p>
            <a:endParaRPr lang="de-DE" sz="2000" b="1" dirty="0"/>
          </a:p>
          <a:p>
            <a:endParaRPr lang="de-DE" sz="2000" b="1" dirty="0"/>
          </a:p>
        </p:txBody>
      </p:sp>
      <p:cxnSp>
        <p:nvCxnSpPr>
          <p:cNvPr id="7" name="Gerade Verbindung 6"/>
          <p:cNvCxnSpPr/>
          <p:nvPr/>
        </p:nvCxnSpPr>
        <p:spPr>
          <a:xfrm>
            <a:off x="2195736" y="2132276"/>
            <a:ext cx="1584176" cy="798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Gerade Verbindung 7"/>
          <p:cNvCxnSpPr/>
          <p:nvPr/>
        </p:nvCxnSpPr>
        <p:spPr>
          <a:xfrm flipH="1">
            <a:off x="4716016" y="2132276"/>
            <a:ext cx="1491872" cy="79840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8"/>
          <p:cNvCxnSpPr/>
          <p:nvPr/>
        </p:nvCxnSpPr>
        <p:spPr>
          <a:xfrm flipH="1">
            <a:off x="1979713" y="3300009"/>
            <a:ext cx="1800199" cy="848491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4644008" y="3300009"/>
            <a:ext cx="1944216" cy="776483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3275856" y="2930677"/>
            <a:ext cx="18385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000" b="1" dirty="0" err="1"/>
              <a:t>contradictories</a:t>
            </a:r>
            <a:endParaRPr lang="de-AT" sz="2000" b="1" dirty="0"/>
          </a:p>
        </p:txBody>
      </p:sp>
      <p:sp>
        <p:nvSpPr>
          <p:cNvPr id="12" name="Textfeld 11"/>
          <p:cNvSpPr txBox="1"/>
          <p:nvPr/>
        </p:nvSpPr>
        <p:spPr>
          <a:xfrm>
            <a:off x="1227619" y="1573550"/>
            <a:ext cx="183859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/>
              <a:t>Alles S sind P</a:t>
            </a:r>
          </a:p>
          <a:p>
            <a:r>
              <a:rPr lang="de-AT" sz="2400" b="1" dirty="0"/>
              <a:t>         A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796136" y="1609636"/>
            <a:ext cx="20882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b="1" dirty="0"/>
              <a:t>Alle S sind keine P</a:t>
            </a:r>
          </a:p>
          <a:p>
            <a:r>
              <a:rPr lang="de-AT" sz="2400" b="1" dirty="0"/>
              <a:t>      E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937954" y="3915886"/>
            <a:ext cx="210852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/>
              <a:t>          O</a:t>
            </a:r>
          </a:p>
          <a:p>
            <a:r>
              <a:rPr lang="de-AT" b="1" dirty="0"/>
              <a:t>Einige S sind keine P</a:t>
            </a:r>
          </a:p>
          <a:p>
            <a:r>
              <a:rPr lang="de-AT" sz="2400" b="1" dirty="0"/>
              <a:t>     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104548" y="3915886"/>
            <a:ext cx="18385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/>
              <a:t>         I</a:t>
            </a:r>
          </a:p>
          <a:p>
            <a:r>
              <a:rPr lang="de-AT" b="1" dirty="0"/>
              <a:t>Einige S sind P</a:t>
            </a:r>
          </a:p>
          <a:p>
            <a:r>
              <a:rPr lang="de-AT" sz="2400" b="1" dirty="0"/>
              <a:t>     </a:t>
            </a:r>
          </a:p>
        </p:txBody>
      </p:sp>
      <p:cxnSp>
        <p:nvCxnSpPr>
          <p:cNvPr id="16" name="Gerade Verbindung 15"/>
          <p:cNvCxnSpPr/>
          <p:nvPr/>
        </p:nvCxnSpPr>
        <p:spPr>
          <a:xfrm flipH="1">
            <a:off x="483784" y="4742562"/>
            <a:ext cx="826468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119412" y="458669"/>
            <a:ext cx="554461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Bearbeitungsansätze</a:t>
            </a:r>
          </a:p>
          <a:p>
            <a:pPr algn="ctr"/>
            <a:r>
              <a:rPr lang="de-AT" sz="2800" b="1" dirty="0" err="1"/>
              <a:t>Venn</a:t>
            </a:r>
            <a:r>
              <a:rPr lang="de-AT" sz="2800" b="1" dirty="0"/>
              <a:t> Diagramme</a:t>
            </a:r>
          </a:p>
          <a:p>
            <a:pPr algn="ctr"/>
            <a:endParaRPr lang="de-DE" sz="2800" b="1" dirty="0"/>
          </a:p>
        </p:txBody>
      </p:sp>
      <p:sp>
        <p:nvSpPr>
          <p:cNvPr id="4" name="Textfeld 3"/>
          <p:cNvSpPr txBox="1"/>
          <p:nvPr/>
        </p:nvSpPr>
        <p:spPr>
          <a:xfrm>
            <a:off x="611560" y="4893123"/>
            <a:ext cx="763284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b="1" dirty="0"/>
              <a:t>Werkzeug aus der Mengenlehre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b="1" dirty="0"/>
              <a:t>Mit einigen Regelanpassungen auf </a:t>
            </a:r>
            <a:r>
              <a:rPr lang="de-AT" sz="2000" b="1" dirty="0" err="1"/>
              <a:t>Syllogistikaufgaben</a:t>
            </a:r>
            <a:r>
              <a:rPr lang="de-AT" sz="2000" b="1" dirty="0"/>
              <a:t> anwendbar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b="1" dirty="0"/>
              <a:t>Unterschiedliche Arten von Systemen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AT" sz="2000" b="1" dirty="0"/>
              <a:t>Multiple-Choice-Format vereinfacht die Aufgabenstellung</a:t>
            </a:r>
          </a:p>
        </p:txBody>
      </p:sp>
      <p:sp>
        <p:nvSpPr>
          <p:cNvPr id="5" name="Ellipse 4"/>
          <p:cNvSpPr/>
          <p:nvPr/>
        </p:nvSpPr>
        <p:spPr>
          <a:xfrm>
            <a:off x="2339752" y="2624088"/>
            <a:ext cx="1656184" cy="154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B</a:t>
            </a:r>
          </a:p>
        </p:txBody>
      </p:sp>
      <p:sp>
        <p:nvSpPr>
          <p:cNvPr id="6" name="Ellipse 5"/>
          <p:cNvSpPr/>
          <p:nvPr/>
        </p:nvSpPr>
        <p:spPr>
          <a:xfrm>
            <a:off x="1155237" y="2624088"/>
            <a:ext cx="1600416" cy="154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A</a:t>
            </a:r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8664" y="2358171"/>
            <a:ext cx="2595364" cy="2063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lipse 6"/>
          <p:cNvSpPr/>
          <p:nvPr/>
        </p:nvSpPr>
        <p:spPr>
          <a:xfrm>
            <a:off x="1511038" y="2845445"/>
            <a:ext cx="5781656" cy="366593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Säugetiere</a:t>
            </a: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683568" y="1412776"/>
            <a:ext cx="878497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2000" dirty="0"/>
          </a:p>
        </p:txBody>
      </p:sp>
      <p:sp>
        <p:nvSpPr>
          <p:cNvPr id="9" name="Ellipse 8"/>
          <p:cNvSpPr/>
          <p:nvPr/>
        </p:nvSpPr>
        <p:spPr>
          <a:xfrm>
            <a:off x="1979712" y="3068960"/>
            <a:ext cx="3671167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Säugetiere</a:t>
            </a:r>
          </a:p>
        </p:txBody>
      </p:sp>
      <p:sp>
        <p:nvSpPr>
          <p:cNvPr id="10" name="Ellipse 9"/>
          <p:cNvSpPr/>
          <p:nvPr/>
        </p:nvSpPr>
        <p:spPr>
          <a:xfrm>
            <a:off x="2918991" y="4738098"/>
            <a:ext cx="1792608" cy="995158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dirty="0"/>
              <a:t>Menschen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5796137" y="4045198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>
                <a:solidFill>
                  <a:schemeClr val="bg1"/>
                </a:solidFill>
              </a:rPr>
              <a:t>Lebe- wesen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179512" y="1617575"/>
            <a:ext cx="50366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b="1" dirty="0"/>
              <a:t>Beispiel:    </a:t>
            </a:r>
          </a:p>
          <a:p>
            <a:r>
              <a:rPr lang="de-DE" sz="2400" dirty="0"/>
              <a:t>Alle Menschen sind Säugetiere.</a:t>
            </a:r>
          </a:p>
          <a:p>
            <a:r>
              <a:rPr lang="de-DE" sz="2400" dirty="0"/>
              <a:t>Alle Säugetiere sind Lebewesen.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059832" y="404664"/>
            <a:ext cx="359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err="1"/>
              <a:t>Venn</a:t>
            </a:r>
            <a:r>
              <a:rPr lang="de-AT" sz="3200" b="1" dirty="0"/>
              <a:t> Diagramme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4"/>
          <p:cNvSpPr txBox="1">
            <a:spLocks/>
          </p:cNvSpPr>
          <p:nvPr/>
        </p:nvSpPr>
        <p:spPr>
          <a:xfrm>
            <a:off x="485025" y="2636912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5</a:t>
            </a:r>
            <a:r>
              <a:rPr lang="de-DE" sz="2000">
                <a:solidFill>
                  <a:schemeClr val="tx1"/>
                </a:solidFill>
              </a:rPr>
              <a:t> </a:t>
            </a:r>
            <a:r>
              <a:rPr lang="de-DE" sz="2000" dirty="0">
                <a:solidFill>
                  <a:schemeClr val="tx1"/>
                </a:solidFill>
              </a:rPr>
              <a:t>unterschiedliche kognitive Fähigkeiten sollen erhoben werden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Aus 6 </a:t>
            </a:r>
            <a:r>
              <a:rPr lang="de-DE" sz="2000" dirty="0">
                <a:solidFill>
                  <a:schemeClr val="tx1"/>
                </a:solidFill>
              </a:rPr>
              <a:t>Teilen bestehend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10 - </a:t>
            </a:r>
            <a:r>
              <a:rPr lang="de-DE" sz="2000" dirty="0">
                <a:solidFill>
                  <a:schemeClr val="tx1"/>
                </a:solidFill>
              </a:rPr>
              <a:t>20 Minuten </a:t>
            </a:r>
            <a:r>
              <a:rPr lang="de-DE" sz="2000">
                <a:solidFill>
                  <a:schemeClr val="tx1"/>
                </a:solidFill>
              </a:rPr>
              <a:t>vorgegebene Bearbeitungszeit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10 – 25 Aufgaben je Block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Gesamtdauer ca. 90 Minuten netto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Multiple </a:t>
            </a:r>
            <a:r>
              <a:rPr lang="de-DE" sz="2000" dirty="0">
                <a:solidFill>
                  <a:schemeClr val="tx1"/>
                </a:solidFill>
              </a:rPr>
              <a:t>Choice (verschiedene Systeme)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Unterschiedliche Schwierigkeitsgrade innerhalb der Teile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55776" y="890713"/>
            <a:ext cx="4392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Eckdaten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3059832" y="404664"/>
            <a:ext cx="359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err="1"/>
              <a:t>Venn</a:t>
            </a:r>
            <a:r>
              <a:rPr lang="de-AT" sz="3200" b="1" dirty="0"/>
              <a:t> Diagramme</a:t>
            </a:r>
          </a:p>
        </p:txBody>
      </p:sp>
      <p:sp>
        <p:nvSpPr>
          <p:cNvPr id="3" name="Ellipse 2"/>
          <p:cNvSpPr/>
          <p:nvPr/>
        </p:nvSpPr>
        <p:spPr>
          <a:xfrm>
            <a:off x="1725820" y="1842647"/>
            <a:ext cx="4933171" cy="2887811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Säugetiere</a:t>
            </a:r>
          </a:p>
        </p:txBody>
      </p:sp>
      <p:sp>
        <p:nvSpPr>
          <p:cNvPr id="4" name="Ellipse 3"/>
          <p:cNvSpPr/>
          <p:nvPr/>
        </p:nvSpPr>
        <p:spPr>
          <a:xfrm>
            <a:off x="2079394" y="2066162"/>
            <a:ext cx="3671167" cy="266429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S</a:t>
            </a:r>
          </a:p>
        </p:txBody>
      </p:sp>
      <p:sp>
        <p:nvSpPr>
          <p:cNvPr id="5" name="Ellipse 4"/>
          <p:cNvSpPr/>
          <p:nvPr/>
        </p:nvSpPr>
        <p:spPr>
          <a:xfrm>
            <a:off x="2959680" y="3871676"/>
            <a:ext cx="1585785" cy="851142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2000" dirty="0"/>
              <a:t>M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833307" y="3211044"/>
            <a:ext cx="12961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800" b="1" dirty="0">
                <a:solidFill>
                  <a:schemeClr val="bg1"/>
                </a:solidFill>
              </a:rPr>
              <a:t>L</a:t>
            </a:r>
          </a:p>
          <a:p>
            <a:endParaRPr lang="de-AT" sz="2800" b="1" dirty="0"/>
          </a:p>
        </p:txBody>
      </p:sp>
      <p:sp>
        <p:nvSpPr>
          <p:cNvPr id="9" name="Rechteck 8"/>
          <p:cNvSpPr/>
          <p:nvPr/>
        </p:nvSpPr>
        <p:spPr>
          <a:xfrm>
            <a:off x="1944685" y="5208405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AutoNum type="alphaLcParenR"/>
            </a:pPr>
            <a:r>
              <a:rPr lang="de-DE" dirty="0"/>
              <a:t>Einige Menschen sind keine Lebewesen.</a:t>
            </a:r>
          </a:p>
          <a:p>
            <a:pPr marL="342900" indent="-342900">
              <a:buAutoNum type="alphaLcParenR"/>
            </a:pPr>
            <a:r>
              <a:rPr lang="de-DE" dirty="0"/>
              <a:t>Alle Menschen sind keine Lebewesen.</a:t>
            </a:r>
          </a:p>
          <a:p>
            <a:pPr marL="342900" indent="-342900">
              <a:buAutoNum type="alphaLcParenR"/>
            </a:pPr>
            <a:r>
              <a:rPr lang="de-DE" dirty="0"/>
              <a:t>Alle Säugetiere sind Menschen.</a:t>
            </a:r>
          </a:p>
          <a:p>
            <a:pPr marL="342900" indent="-342900">
              <a:buAutoNum type="alphaLcParenR"/>
            </a:pPr>
            <a:r>
              <a:rPr lang="de-DE" dirty="0"/>
              <a:t>Alle Menschen sind Lebewesen.</a:t>
            </a:r>
          </a:p>
          <a:p>
            <a:pPr marL="342900" indent="-342900">
              <a:buAutoNum type="alphaLcParenR"/>
            </a:pPr>
            <a:r>
              <a:rPr lang="de-DE" dirty="0"/>
              <a:t>Keine der </a:t>
            </a:r>
            <a:r>
              <a:rPr lang="de-DE" dirty="0" err="1"/>
              <a:t>Schlussfolgerungen</a:t>
            </a:r>
            <a:r>
              <a:rPr lang="de-DE" dirty="0"/>
              <a:t> sind richtig.</a:t>
            </a:r>
          </a:p>
        </p:txBody>
      </p:sp>
      <p:cxnSp>
        <p:nvCxnSpPr>
          <p:cNvPr id="10" name="Gerade Verbindung 9"/>
          <p:cNvCxnSpPr/>
          <p:nvPr/>
        </p:nvCxnSpPr>
        <p:spPr>
          <a:xfrm>
            <a:off x="2384059" y="6309320"/>
            <a:ext cx="295232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7" grpId="0"/>
      <p:bldP spid="9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/>
          <p:cNvSpPr txBox="1"/>
          <p:nvPr/>
        </p:nvSpPr>
        <p:spPr>
          <a:xfrm>
            <a:off x="971599" y="2276872"/>
            <a:ext cx="792088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de-AT" sz="2000" dirty="0"/>
              <a:t>Die Prämissen sind grundsätzlich immer inhaltlich wahr </a:t>
            </a:r>
          </a:p>
          <a:p>
            <a:pPr marL="457200" indent="-457200">
              <a:buFont typeface="+mj-lt"/>
              <a:buAutoNum type="arabicPeriod"/>
            </a:pPr>
            <a:endParaRPr lang="de-AT" sz="2000" dirty="0"/>
          </a:p>
          <a:p>
            <a:pPr marL="457200" indent="-457200">
              <a:buFont typeface="+mj-lt"/>
              <a:buAutoNum type="arabicPeriod"/>
            </a:pPr>
            <a:r>
              <a:rPr lang="de-AT" sz="2000" dirty="0"/>
              <a:t>Aussagen können durch </a:t>
            </a:r>
            <a:r>
              <a:rPr lang="de-AT" sz="2000" b="1" u="sng" dirty="0"/>
              <a:t>mehrere</a:t>
            </a:r>
            <a:r>
              <a:rPr lang="de-AT" sz="2000" dirty="0"/>
              <a:t> Diagramme repräsentiert werden Alle Möglichkeiten müssen mitberücksichtigt werden</a:t>
            </a:r>
          </a:p>
          <a:p>
            <a:pPr marL="457200" indent="-457200">
              <a:buFont typeface="+mj-lt"/>
              <a:buAutoNum type="arabicPeriod"/>
            </a:pPr>
            <a:endParaRPr lang="de-AT" sz="2000" dirty="0"/>
          </a:p>
          <a:p>
            <a:pPr marL="457200" indent="-457200">
              <a:buFont typeface="+mj-lt"/>
              <a:buAutoNum type="arabicPeriod"/>
            </a:pPr>
            <a:r>
              <a:rPr lang="de-AT" sz="2000" dirty="0"/>
              <a:t>Nur </a:t>
            </a:r>
            <a:r>
              <a:rPr lang="de-AT" sz="2000" b="1" u="sng" dirty="0"/>
              <a:t>zwingend</a:t>
            </a:r>
            <a:r>
              <a:rPr lang="de-AT" sz="2000" dirty="0"/>
              <a:t> richtige Aussagen kommen als Lösung in Frage        Eventuell oder Vielleicht-Aussagen sind ausgeschlossen!!</a:t>
            </a:r>
          </a:p>
          <a:p>
            <a:pPr marL="457200" indent="-457200">
              <a:buFont typeface="+mj-lt"/>
              <a:buAutoNum type="arabicPeriod"/>
            </a:pPr>
            <a:endParaRPr lang="de-AT" sz="2000" dirty="0"/>
          </a:p>
        </p:txBody>
      </p:sp>
      <p:sp>
        <p:nvSpPr>
          <p:cNvPr id="4" name="Textfeld 3"/>
          <p:cNvSpPr txBox="1"/>
          <p:nvPr/>
        </p:nvSpPr>
        <p:spPr>
          <a:xfrm>
            <a:off x="3059832" y="404664"/>
            <a:ext cx="35991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/>
              <a:t>Grundregeln</a:t>
            </a:r>
          </a:p>
          <a:p>
            <a:pPr algn="ctr"/>
            <a:r>
              <a:rPr lang="de-AT" sz="3200" b="1" dirty="0" err="1"/>
              <a:t>Venn</a:t>
            </a:r>
            <a:r>
              <a:rPr lang="de-AT" sz="3200" b="1" dirty="0"/>
              <a:t> Diagramme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llipse 1"/>
          <p:cNvSpPr/>
          <p:nvPr/>
        </p:nvSpPr>
        <p:spPr>
          <a:xfrm>
            <a:off x="1747448" y="1340768"/>
            <a:ext cx="1600416" cy="1548000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S     P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114317" y="1697548"/>
            <a:ext cx="551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lt1"/>
                </a:solidFill>
              </a:rPr>
              <a:t>S</a:t>
            </a:r>
          </a:p>
        </p:txBody>
      </p:sp>
      <p:sp>
        <p:nvSpPr>
          <p:cNvPr id="4" name="Ellipse 3"/>
          <p:cNvSpPr/>
          <p:nvPr/>
        </p:nvSpPr>
        <p:spPr>
          <a:xfrm>
            <a:off x="4067944" y="1318105"/>
            <a:ext cx="1656184" cy="154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3200" b="1" dirty="0"/>
          </a:p>
        </p:txBody>
      </p:sp>
      <p:sp>
        <p:nvSpPr>
          <p:cNvPr id="5" name="Ellipse 4"/>
          <p:cNvSpPr/>
          <p:nvPr/>
        </p:nvSpPr>
        <p:spPr>
          <a:xfrm>
            <a:off x="4562349" y="1946278"/>
            <a:ext cx="932221" cy="900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152486" y="1653891"/>
            <a:ext cx="551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lt1"/>
                </a:solidFill>
              </a:rPr>
              <a:t>P</a:t>
            </a:r>
          </a:p>
        </p:txBody>
      </p:sp>
      <p:sp>
        <p:nvSpPr>
          <p:cNvPr id="7" name="Ellipse 6"/>
          <p:cNvSpPr/>
          <p:nvPr/>
        </p:nvSpPr>
        <p:spPr>
          <a:xfrm>
            <a:off x="602494" y="3068960"/>
            <a:ext cx="1600416" cy="154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P</a:t>
            </a:r>
          </a:p>
        </p:txBody>
      </p:sp>
      <p:sp>
        <p:nvSpPr>
          <p:cNvPr id="8" name="Ellipse 7"/>
          <p:cNvSpPr/>
          <p:nvPr/>
        </p:nvSpPr>
        <p:spPr>
          <a:xfrm>
            <a:off x="1835696" y="3068960"/>
            <a:ext cx="1656184" cy="154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S</a:t>
            </a:r>
          </a:p>
        </p:txBody>
      </p:sp>
      <p:sp>
        <p:nvSpPr>
          <p:cNvPr id="9" name="Ellipse 8"/>
          <p:cNvSpPr/>
          <p:nvPr/>
        </p:nvSpPr>
        <p:spPr>
          <a:xfrm>
            <a:off x="5866236" y="3074417"/>
            <a:ext cx="1656184" cy="1548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S</a:t>
            </a:r>
          </a:p>
        </p:txBody>
      </p:sp>
      <p:sp>
        <p:nvSpPr>
          <p:cNvPr id="10" name="Ellipse 9"/>
          <p:cNvSpPr/>
          <p:nvPr/>
        </p:nvSpPr>
        <p:spPr>
          <a:xfrm>
            <a:off x="4193615" y="3074417"/>
            <a:ext cx="1600416" cy="154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P</a:t>
            </a:r>
          </a:p>
        </p:txBody>
      </p:sp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2137974"/>
              </p:ext>
            </p:extLst>
          </p:nvPr>
        </p:nvGraphicFramePr>
        <p:xfrm>
          <a:off x="1877132" y="4869160"/>
          <a:ext cx="488069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05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4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5115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Fall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Aussage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Alle S sind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Keine S</a:t>
                      </a:r>
                      <a:r>
                        <a:rPr lang="de-DE" baseline="0" dirty="0"/>
                        <a:t> sind 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Einige S sind</a:t>
                      </a:r>
                      <a:r>
                        <a:rPr lang="de-DE" baseline="0" dirty="0"/>
                        <a:t> P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/>
                        <a:t>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de-DE" dirty="0"/>
                        <a:t>Einige S sind nicht 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2" name="Textfeld 11"/>
          <p:cNvSpPr txBox="1"/>
          <p:nvPr/>
        </p:nvSpPr>
        <p:spPr>
          <a:xfrm>
            <a:off x="1479374" y="2567740"/>
            <a:ext cx="385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1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442665" y="2621994"/>
            <a:ext cx="385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3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328240" y="4216850"/>
            <a:ext cx="385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4</a:t>
            </a:r>
          </a:p>
        </p:txBody>
      </p:sp>
      <p:sp>
        <p:nvSpPr>
          <p:cNvPr id="15" name="Textfeld 14"/>
          <p:cNvSpPr txBox="1"/>
          <p:nvPr/>
        </p:nvSpPr>
        <p:spPr>
          <a:xfrm>
            <a:off x="3867540" y="4222307"/>
            <a:ext cx="385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5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725900" y="2577108"/>
            <a:ext cx="3856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/>
              <a:t>2</a:t>
            </a:r>
          </a:p>
        </p:txBody>
      </p:sp>
      <p:sp>
        <p:nvSpPr>
          <p:cNvPr id="17" name="Ellipse 16"/>
          <p:cNvSpPr/>
          <p:nvPr/>
        </p:nvSpPr>
        <p:spPr>
          <a:xfrm>
            <a:off x="6716000" y="1337932"/>
            <a:ext cx="1600416" cy="1548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3200" b="1" dirty="0"/>
          </a:p>
        </p:txBody>
      </p:sp>
      <p:sp>
        <p:nvSpPr>
          <p:cNvPr id="18" name="Textfeld 17"/>
          <p:cNvSpPr txBox="1"/>
          <p:nvPr/>
        </p:nvSpPr>
        <p:spPr>
          <a:xfrm>
            <a:off x="6779626" y="1746482"/>
            <a:ext cx="5519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>
                <a:solidFill>
                  <a:schemeClr val="lt1"/>
                </a:solidFill>
              </a:rPr>
              <a:t>S</a:t>
            </a:r>
          </a:p>
        </p:txBody>
      </p:sp>
      <p:sp>
        <p:nvSpPr>
          <p:cNvPr id="19" name="Ellipse 18"/>
          <p:cNvSpPr/>
          <p:nvPr/>
        </p:nvSpPr>
        <p:spPr>
          <a:xfrm>
            <a:off x="7162925" y="1946278"/>
            <a:ext cx="938621" cy="9000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sz="3200" b="1" dirty="0"/>
              <a:t>P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4963623" y="5245318"/>
            <a:ext cx="28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21" name="Textfeld 20"/>
          <p:cNvSpPr txBox="1"/>
          <p:nvPr/>
        </p:nvSpPr>
        <p:spPr>
          <a:xfrm>
            <a:off x="5356702" y="5245318"/>
            <a:ext cx="28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22" name="Textfeld 21"/>
          <p:cNvSpPr txBox="1"/>
          <p:nvPr/>
        </p:nvSpPr>
        <p:spPr>
          <a:xfrm>
            <a:off x="6411050" y="5614868"/>
            <a:ext cx="28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23" name="Textfeld 22"/>
          <p:cNvSpPr txBox="1"/>
          <p:nvPr/>
        </p:nvSpPr>
        <p:spPr>
          <a:xfrm>
            <a:off x="5356702" y="5984200"/>
            <a:ext cx="28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24" name="Textfeld 23"/>
          <p:cNvSpPr txBox="1"/>
          <p:nvPr/>
        </p:nvSpPr>
        <p:spPr>
          <a:xfrm>
            <a:off x="4963623" y="5977552"/>
            <a:ext cx="28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25" name="Textfeld 24"/>
          <p:cNvSpPr txBox="1"/>
          <p:nvPr/>
        </p:nvSpPr>
        <p:spPr>
          <a:xfrm>
            <a:off x="5730477" y="5977552"/>
            <a:ext cx="28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26" name="Textfeld 25"/>
          <p:cNvSpPr txBox="1"/>
          <p:nvPr/>
        </p:nvSpPr>
        <p:spPr>
          <a:xfrm>
            <a:off x="6084041" y="5977552"/>
            <a:ext cx="28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27" name="Textfeld 26"/>
          <p:cNvSpPr txBox="1"/>
          <p:nvPr/>
        </p:nvSpPr>
        <p:spPr>
          <a:xfrm>
            <a:off x="5724772" y="6353532"/>
            <a:ext cx="28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28" name="Textfeld 27"/>
          <p:cNvSpPr txBox="1"/>
          <p:nvPr/>
        </p:nvSpPr>
        <p:spPr>
          <a:xfrm>
            <a:off x="6084041" y="6367520"/>
            <a:ext cx="28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29" name="Textfeld 28"/>
          <p:cNvSpPr txBox="1"/>
          <p:nvPr/>
        </p:nvSpPr>
        <p:spPr>
          <a:xfrm>
            <a:off x="6395019" y="6356250"/>
            <a:ext cx="2899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>
                <a:sym typeface="Wingdings"/>
              </a:rPr>
              <a:t></a:t>
            </a:r>
            <a:endParaRPr lang="de-DE" dirty="0"/>
          </a:p>
        </p:txBody>
      </p:sp>
      <p:sp>
        <p:nvSpPr>
          <p:cNvPr id="30" name="Textfeld 29"/>
          <p:cNvSpPr txBox="1"/>
          <p:nvPr/>
        </p:nvSpPr>
        <p:spPr>
          <a:xfrm>
            <a:off x="3059832" y="404664"/>
            <a:ext cx="35991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3200" b="1" dirty="0" err="1"/>
              <a:t>Venn</a:t>
            </a:r>
            <a:r>
              <a:rPr lang="de-AT" sz="3200" b="1" dirty="0"/>
              <a:t> Diagramme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367902" y="2132856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 dirty="0">
                <a:solidFill>
                  <a:schemeClr val="tx1"/>
                </a:solidFill>
              </a:rPr>
              <a:t>Aufgabe </a:t>
            </a:r>
            <a:r>
              <a:rPr lang="de-DE" sz="2400">
                <a:solidFill>
                  <a:schemeClr val="tx1"/>
                </a:solidFill>
              </a:rPr>
              <a:t>soll schlussfolgerndes </a:t>
            </a:r>
            <a:r>
              <a:rPr lang="de-DE" sz="2400" dirty="0">
                <a:solidFill>
                  <a:schemeClr val="tx1"/>
                </a:solidFill>
              </a:rPr>
              <a:t>Denken erfassen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>
                <a:solidFill>
                  <a:schemeClr val="tx1"/>
                </a:solidFill>
              </a:rPr>
              <a:t>Syllogistikaufgaben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>
                <a:solidFill>
                  <a:schemeClr val="tx1"/>
                </a:solidFill>
              </a:rPr>
              <a:t>2 Prämissen aus denen Schlussfolgerungen abgeleitet werden</a:t>
            </a:r>
            <a:endParaRPr lang="de-DE" sz="24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400">
                <a:solidFill>
                  <a:schemeClr val="tx1"/>
                </a:solidFill>
              </a:rPr>
              <a:t>Vollständige Vorbereitung möglich </a:t>
            </a:r>
            <a:r>
              <a:rPr lang="de-DE" sz="2400" dirty="0">
                <a:solidFill>
                  <a:schemeClr val="tx1"/>
                </a:solidFill>
              </a:rPr>
              <a:t>durch: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Lernen allgemeiner Syllogistik und deren Regeln</a:t>
            </a:r>
            <a:endParaRPr lang="de-DE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Aneignen und Üben von Venn/Eulerdiagramm-Systemen</a:t>
            </a:r>
            <a:endParaRPr lang="de-DE" sz="2000" dirty="0">
              <a:solidFill>
                <a:schemeClr val="tx1"/>
              </a:solidFill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</p:txBody>
      </p:sp>
      <p:sp>
        <p:nvSpPr>
          <p:cNvPr id="3" name="TextBox 3"/>
          <p:cNvSpPr txBox="1"/>
          <p:nvPr/>
        </p:nvSpPr>
        <p:spPr>
          <a:xfrm>
            <a:off x="2195736" y="807095"/>
            <a:ext cx="55446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b="1" dirty="0">
                <a:latin typeface="Arial" pitchFamily="34" charset="0"/>
                <a:cs typeface="Arial" pitchFamily="34" charset="0"/>
              </a:rPr>
              <a:t>Zusammenfassung </a:t>
            </a:r>
            <a:r>
              <a:rPr lang="de-DE" sz="2400" b="1">
                <a:latin typeface="Arial" pitchFamily="34" charset="0"/>
                <a:cs typeface="Arial" pitchFamily="34" charset="0"/>
              </a:rPr>
              <a:t>- Implikationen</a:t>
            </a:r>
            <a:endParaRPr lang="de-DE" sz="24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18683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1619672" y="2348880"/>
            <a:ext cx="518457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800" b="1" dirty="0"/>
              <a:t>Vielen Dank für die Aufmerksamkeit</a:t>
            </a:r>
          </a:p>
          <a:p>
            <a:pPr algn="ctr"/>
            <a:endParaRPr lang="de-AT" sz="2800" b="1" dirty="0"/>
          </a:p>
          <a:p>
            <a:pPr algn="ctr"/>
            <a:r>
              <a:rPr lang="de-AT" sz="2800" b="1" dirty="0"/>
              <a:t>Viel Erfolg bei der Vorbereitung !</a:t>
            </a: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 txBox="1">
            <a:spLocks/>
          </p:cNvSpPr>
          <p:nvPr/>
        </p:nvSpPr>
        <p:spPr>
          <a:xfrm>
            <a:off x="485025" y="2324844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0" indent="-457200" algn="l">
              <a:buFont typeface="+mj-lt"/>
              <a:buAutoNum type="arabicPeriod"/>
            </a:pPr>
            <a:r>
              <a:rPr lang="de-DE" sz="2000" dirty="0" err="1">
                <a:solidFill>
                  <a:schemeClr val="tx1"/>
                </a:solidFill>
              </a:rPr>
              <a:t>Visuoanalytik</a:t>
            </a:r>
            <a:r>
              <a:rPr lang="de-DE" sz="2000" dirty="0">
                <a:solidFill>
                  <a:schemeClr val="tx1"/>
                </a:solidFill>
              </a:rPr>
              <a:t> und </a:t>
            </a:r>
            <a:r>
              <a:rPr lang="de-DE" sz="2000" dirty="0" err="1">
                <a:solidFill>
                  <a:schemeClr val="tx1"/>
                </a:solidFill>
              </a:rPr>
              <a:t>Visuokonstruktion</a:t>
            </a:r>
            <a:r>
              <a:rPr lang="de-DE" sz="2000" dirty="0">
                <a:solidFill>
                  <a:schemeClr val="tx1"/>
                </a:solidFill>
              </a:rPr>
              <a:t> (20 Minuten)</a:t>
            </a:r>
          </a:p>
          <a:p>
            <a:pPr marL="571500" indent="-457200" algn="l">
              <a:buFont typeface="+mj-lt"/>
              <a:buAutoNum type="arabicPeriod"/>
            </a:pPr>
            <a:r>
              <a:rPr lang="de-DE" sz="2000" dirty="0">
                <a:solidFill>
                  <a:schemeClr val="tx1"/>
                </a:solidFill>
              </a:rPr>
              <a:t>Gedächtnisaufgaben – Lernphase (8 Minuten)</a:t>
            </a:r>
          </a:p>
          <a:p>
            <a:pPr marL="571500" indent="-457200" algn="l">
              <a:buFont typeface="+mj-lt"/>
              <a:buAutoNum type="arabicPeriod"/>
            </a:pPr>
            <a:r>
              <a:rPr lang="de-DE" sz="2000" dirty="0">
                <a:solidFill>
                  <a:schemeClr val="tx1"/>
                </a:solidFill>
              </a:rPr>
              <a:t>Zahlenfolgen (15 Minuten)</a:t>
            </a:r>
          </a:p>
          <a:p>
            <a:pPr marL="571500" indent="-457200" algn="l">
              <a:buFont typeface="+mj-lt"/>
              <a:buAutoNum type="arabicPeriod"/>
            </a:pPr>
            <a:r>
              <a:rPr lang="de-DE" sz="2000" dirty="0">
                <a:solidFill>
                  <a:schemeClr val="tx1"/>
                </a:solidFill>
              </a:rPr>
              <a:t>Wortflüssigkeit (20 Minuten)</a:t>
            </a:r>
          </a:p>
          <a:p>
            <a:pPr marL="571500" indent="-457200" algn="l">
              <a:buFont typeface="+mj-lt"/>
              <a:buAutoNum type="arabicPeriod"/>
            </a:pPr>
            <a:r>
              <a:rPr lang="de-DE" sz="2000" dirty="0">
                <a:solidFill>
                  <a:schemeClr val="tx1"/>
                </a:solidFill>
              </a:rPr>
              <a:t>Gedächtnisaufgaben – Prüfphase (15 Minuten)</a:t>
            </a:r>
          </a:p>
          <a:p>
            <a:pPr marL="571500" indent="-457200" algn="l">
              <a:buFont typeface="+mj-lt"/>
              <a:buAutoNum type="arabicPeriod"/>
            </a:pPr>
            <a:r>
              <a:rPr lang="de-DE" sz="2000" dirty="0">
                <a:solidFill>
                  <a:schemeClr val="tx1"/>
                </a:solidFill>
              </a:rPr>
              <a:t>Implikationen erkennen (10 Minuten)</a:t>
            </a:r>
          </a:p>
          <a:p>
            <a:pPr marL="114300" algn="l"/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4" name="Pfeil nach unten 3"/>
          <p:cNvSpPr/>
          <p:nvPr/>
        </p:nvSpPr>
        <p:spPr>
          <a:xfrm>
            <a:off x="7247432" y="2276872"/>
            <a:ext cx="432048" cy="2304256"/>
          </a:xfrm>
          <a:prstGeom prst="downArrow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>
              <a:solidFill>
                <a:schemeClr val="tx1"/>
              </a:solidFill>
            </a:endParaRPr>
          </a:p>
        </p:txBody>
      </p:sp>
      <p:sp>
        <p:nvSpPr>
          <p:cNvPr id="5" name="TextBox 3"/>
          <p:cNvSpPr txBox="1"/>
          <p:nvPr/>
        </p:nvSpPr>
        <p:spPr>
          <a:xfrm>
            <a:off x="2411760" y="69269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Der Ablauf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2"/>
          <p:cNvSpPr txBox="1">
            <a:spLocks/>
          </p:cNvSpPr>
          <p:nvPr/>
        </p:nvSpPr>
        <p:spPr>
          <a:xfrm>
            <a:off x="431056" y="2420888"/>
            <a:ext cx="8677448" cy="3741649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Die Fähigkeit, komplexe Formen oder Muster zu erkennen und zu reproduzieren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Zuordnen von Figurenteilen </a:t>
            </a:r>
            <a:r>
              <a:rPr lang="de-DE" sz="2000">
                <a:solidFill>
                  <a:schemeClr val="tx1"/>
                </a:solidFill>
              </a:rPr>
              <a:t>zu Musterfiguren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>
                <a:solidFill>
                  <a:schemeClr val="tx1"/>
                </a:solidFill>
              </a:rPr>
              <a:t>15 Aufgaben</a:t>
            </a: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20 </a:t>
            </a:r>
            <a:r>
              <a:rPr lang="de-DE" sz="2000">
                <a:solidFill>
                  <a:schemeClr val="tx1"/>
                </a:solidFill>
              </a:rPr>
              <a:t>Minuten Zeit</a:t>
            </a: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1 aus 5 Multiple Choice inkl. Alternativantwort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Verschiedene geometrische Figuren (Rechtecke, Kreise, etc…)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de-DE" sz="2000" dirty="0">
                <a:solidFill>
                  <a:schemeClr val="tx1"/>
                </a:solidFill>
              </a:rPr>
              <a:t>Unterschiedliche Schwierigkeitsgrade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  <a:p>
            <a:pPr marL="457200" indent="-342900" algn="l">
              <a:buFont typeface="Arial" panose="020B0604020202020204" pitchFamily="34" charset="0"/>
              <a:buChar char="•"/>
            </a:pPr>
            <a:endParaRPr lang="de-DE" sz="2000" dirty="0">
              <a:solidFill>
                <a:schemeClr val="tx1"/>
              </a:solidFill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de-AT" sz="2000" dirty="0">
              <a:solidFill>
                <a:schemeClr val="tx1"/>
              </a:solidFill>
            </a:endParaRPr>
          </a:p>
          <a:p>
            <a:pPr marL="114300" algn="l"/>
            <a:r>
              <a:rPr lang="de-AT" sz="2000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3" name="TextBox 3"/>
          <p:cNvSpPr txBox="1"/>
          <p:nvPr/>
        </p:nvSpPr>
        <p:spPr>
          <a:xfrm>
            <a:off x="2411760" y="692696"/>
            <a:ext cx="4824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Figuren zusammensetzen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900" y="1760984"/>
            <a:ext cx="6504662" cy="3810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431396" y="519100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A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289225" y="519100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644008" y="5191007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C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987824" y="519100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B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119794" y="5775782"/>
            <a:ext cx="4148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 </a:t>
            </a:r>
            <a:r>
              <a:rPr lang="de-DE" sz="2000" b="1" dirty="0"/>
              <a:t>Keine der Figuren trifft zu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309368" y="3438395"/>
            <a:ext cx="84604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3"/>
          <p:cNvSpPr txBox="1"/>
          <p:nvPr/>
        </p:nvSpPr>
        <p:spPr>
          <a:xfrm>
            <a:off x="2507710" y="548680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Figuren zusammensetzen Die Aufgabe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9517" y="1813501"/>
            <a:ext cx="6136933" cy="3528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feld 2"/>
          <p:cNvSpPr txBox="1"/>
          <p:nvPr/>
        </p:nvSpPr>
        <p:spPr>
          <a:xfrm>
            <a:off x="1817066" y="5020915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A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6372200" y="5031714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D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4819706" y="503170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C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3307538" y="5016658"/>
            <a:ext cx="576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B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2385308" y="5605690"/>
            <a:ext cx="41487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200" b="1" dirty="0"/>
              <a:t>E </a:t>
            </a:r>
            <a:r>
              <a:rPr lang="de-DE" sz="2000" b="1" dirty="0"/>
              <a:t>Keine der Figuren trifft zu</a:t>
            </a:r>
          </a:p>
        </p:txBody>
      </p:sp>
      <p:cxnSp>
        <p:nvCxnSpPr>
          <p:cNvPr id="8" name="Gerade Verbindung 7"/>
          <p:cNvCxnSpPr/>
          <p:nvPr/>
        </p:nvCxnSpPr>
        <p:spPr>
          <a:xfrm>
            <a:off x="323528" y="3481133"/>
            <a:ext cx="84604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3"/>
          <p:cNvSpPr txBox="1"/>
          <p:nvPr/>
        </p:nvSpPr>
        <p:spPr>
          <a:xfrm>
            <a:off x="2454399" y="514767"/>
            <a:ext cx="482453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>
                <a:latin typeface="Arial" pitchFamily="34" charset="0"/>
                <a:cs typeface="Arial" pitchFamily="34" charset="0"/>
              </a:rPr>
              <a:t>Figuren zusammensetzen Die Aufgabe</a:t>
            </a:r>
            <a:endParaRPr lang="de-AT" sz="2800" b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348068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2035</Words>
  <Application>Microsoft Office PowerPoint</Application>
  <PresentationFormat>Bildschirmpräsentation (4:3)</PresentationFormat>
  <Paragraphs>511</Paragraphs>
  <Slides>54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54</vt:i4>
      </vt:variant>
    </vt:vector>
  </HeadingPairs>
  <TitlesOfParts>
    <vt:vector size="57" baseType="lpstr">
      <vt:lpstr>Arial</vt:lpstr>
      <vt:lpstr>Calibri</vt:lpstr>
      <vt:lpstr>Larissa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Das Größenverhältnis</vt:lpstr>
      <vt:lpstr>Das Größenverhältnis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Administrator</dc:creator>
  <cp:lastModifiedBy>Rene Stefitz</cp:lastModifiedBy>
  <cp:revision>118</cp:revision>
  <dcterms:created xsi:type="dcterms:W3CDTF">2014-05-07T15:54:12Z</dcterms:created>
  <dcterms:modified xsi:type="dcterms:W3CDTF">2022-03-26T09:05:30Z</dcterms:modified>
</cp:coreProperties>
</file>